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66"/>
  </p:notesMasterIdLst>
  <p:sldIdLst>
    <p:sldId id="256" r:id="rId2"/>
    <p:sldId id="257" r:id="rId3"/>
    <p:sldId id="258" r:id="rId4"/>
    <p:sldId id="261" r:id="rId5"/>
    <p:sldId id="260" r:id="rId6"/>
    <p:sldId id="262" r:id="rId7"/>
    <p:sldId id="324" r:id="rId8"/>
    <p:sldId id="325" r:id="rId9"/>
    <p:sldId id="32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44" r:id="rId22"/>
    <p:sldId id="341" r:id="rId23"/>
    <p:sldId id="338" r:id="rId24"/>
    <p:sldId id="346" r:id="rId25"/>
    <p:sldId id="263" r:id="rId26"/>
    <p:sldId id="265" r:id="rId27"/>
    <p:sldId id="264" r:id="rId28"/>
    <p:sldId id="305" r:id="rId29"/>
    <p:sldId id="306" r:id="rId30"/>
    <p:sldId id="307" r:id="rId31"/>
    <p:sldId id="266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6" r:id="rId40"/>
    <p:sldId id="287" r:id="rId41"/>
    <p:sldId id="288" r:id="rId42"/>
    <p:sldId id="319" r:id="rId43"/>
    <p:sldId id="320" r:id="rId44"/>
    <p:sldId id="321" r:id="rId45"/>
    <p:sldId id="308" r:id="rId46"/>
    <p:sldId id="309" r:id="rId47"/>
    <p:sldId id="310" r:id="rId48"/>
    <p:sldId id="339" r:id="rId49"/>
    <p:sldId id="340" r:id="rId50"/>
    <p:sldId id="312" r:id="rId51"/>
    <p:sldId id="311" r:id="rId52"/>
    <p:sldId id="314" r:id="rId53"/>
    <p:sldId id="322" r:id="rId54"/>
    <p:sldId id="323" r:id="rId55"/>
    <p:sldId id="343" r:id="rId56"/>
    <p:sldId id="294" r:id="rId57"/>
    <p:sldId id="300" r:id="rId58"/>
    <p:sldId id="295" r:id="rId59"/>
    <p:sldId id="299" r:id="rId60"/>
    <p:sldId id="301" r:id="rId61"/>
    <p:sldId id="303" r:id="rId62"/>
    <p:sldId id="345" r:id="rId63"/>
    <p:sldId id="342" r:id="rId64"/>
    <p:sldId id="290" r:id="rId6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FFFF"/>
    <a:srgbClr val="FFFFFF"/>
    <a:srgbClr val="FF6F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156" d="100"/>
          <a:sy n="156" d="100"/>
        </p:scale>
        <p:origin x="-1480" y="6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C796E-C74A-E64D-814F-E19D8F415D37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CF9C84-3C6B-C545-8FC4-FAC11E47BB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229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does it exist </a:t>
            </a:r>
            <a:r>
              <a:rPr lang="mr-IN" dirty="0" smtClean="0"/>
              <a:t>–</a:t>
            </a:r>
            <a:r>
              <a:rPr lang="en-US" dirty="0" smtClean="0"/>
              <a:t> mention</a:t>
            </a:r>
            <a:r>
              <a:rPr lang="en-US" baseline="0" dirty="0" smtClean="0"/>
              <a:t> evolutionary advantage in plants (more invasive plants tend to be </a:t>
            </a:r>
            <a:r>
              <a:rPr lang="en-US" baseline="0" dirty="0" err="1" smtClean="0"/>
              <a:t>polyploid</a:t>
            </a:r>
            <a:r>
              <a:rPr lang="en-US" baseline="0" dirty="0" smtClean="0"/>
              <a:t>, most threatened species tend to be diploid). Could allow genetic “experimentation”.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CF9C84-3C6B-C545-8FC4-FAC11E47BB0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018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prstGeom prst="rect">
            <a:avLst/>
          </a:prstGeo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prstGeom prst="rect">
            <a:avLst/>
          </a:prstGeo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prstGeom prst="rect">
            <a:avLst/>
          </a:prstGeo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prstGeom prst="rect">
            <a:avLst/>
          </a:prstGeo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/>
          <a:lstStyle/>
          <a:p>
            <a:fld id="{C03D616A-9BF2-C648-89F6-A273F60E1C0A}" type="datetimeFigureOut">
              <a:rPr lang="en-US" smtClean="0"/>
              <a:t>04/09/17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/>
          <a:lstStyle/>
          <a:p>
            <a:fld id="{AE832C39-D6A3-DC42-8F45-07084EE83058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nb-NO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1755" y="27580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5720" indent="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Arial"/>
          <a:ea typeface="+mn-ea"/>
          <a:cs typeface="Arial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hyperlink" Target="http://www.nature.com/nature_education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creen Shot 2017-08-20 at 13.49.4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1404189" y="3550865"/>
            <a:ext cx="6278604" cy="1314804"/>
          </a:xfrm>
          <a:prstGeom prst="line">
            <a:avLst/>
          </a:prstGeom>
          <a:ln w="196850">
            <a:solidFill>
              <a:schemeClr val="bg1"/>
            </a:solidFill>
          </a:ln>
          <a:effectLst>
            <a:outerShdw blurRad="63500" dist="50800" dir="5400000" sx="98000" sy="98000" rotWithShape="0">
              <a:srgbClr val="000000">
                <a:alpha val="20000"/>
              </a:srgbClr>
            </a:outerShdw>
            <a:softEdge rad="5080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2307875" y="3819193"/>
            <a:ext cx="4650464" cy="1198876"/>
          </a:xfrm>
          <a:prstGeom prst="line">
            <a:avLst/>
          </a:prstGeom>
          <a:ln w="196850">
            <a:solidFill>
              <a:schemeClr val="bg1"/>
            </a:solidFill>
          </a:ln>
          <a:effectLst>
            <a:outerShdw blurRad="63500" dist="50800" dir="5400000" sx="98000" sy="98000" rotWithShape="0">
              <a:srgbClr val="000000">
                <a:alpha val="20000"/>
              </a:srgbClr>
            </a:outerShdw>
            <a:softEdge rad="50800"/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992189" y="5046261"/>
            <a:ext cx="7250347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DoubleWave1">
              <a:avLst/>
            </a:prstTxWarp>
            <a:spAutoFit/>
          </a:bodyPr>
          <a:lstStyle/>
          <a:p>
            <a:pPr algn="ctr"/>
            <a:r>
              <a:rPr lang="nb-NO" sz="6000" b="1" cap="none" spc="0" dirty="0" err="1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Chalkduster"/>
                <a:cs typeface="Chalkduster"/>
              </a:rPr>
              <a:t>Bioinformaticians</a:t>
            </a:r>
            <a:endParaRPr lang="nb-NO" sz="6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Chalkduster"/>
              <a:cs typeface="Chalkdust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86429" y="6377214"/>
            <a:ext cx="2237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latin typeface="Arial"/>
                <a:cs typeface="Arial"/>
              </a:rPr>
              <a:t>Gregor</a:t>
            </a:r>
            <a:r>
              <a:rPr lang="en-US" sz="2400" dirty="0" smtClean="0">
                <a:latin typeface="Arial"/>
                <a:cs typeface="Arial"/>
              </a:rPr>
              <a:t> Gilfillan</a:t>
            </a:r>
            <a:endParaRPr lang="en-US" sz="24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58288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1961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The bases: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999" y="1386652"/>
            <a:ext cx="3974631" cy="453656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35262" y="832593"/>
            <a:ext cx="162314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Called bases because they are alkaline in chemical terms. But this is not of importance to their function in DNA. </a:t>
            </a:r>
            <a:r>
              <a:rPr lang="en-US" b="1" dirty="0" smtClean="0"/>
              <a:t>Just call them bases!</a:t>
            </a:r>
            <a:endParaRPr lang="en-US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102846" y="1389484"/>
            <a:ext cx="2492963" cy="2599591"/>
            <a:chOff x="5425249" y="2062272"/>
            <a:chExt cx="2492963" cy="2599591"/>
          </a:xfrm>
        </p:grpSpPr>
        <p:sp>
          <p:nvSpPr>
            <p:cNvPr id="8" name="TextBox 7"/>
            <p:cNvSpPr txBox="1"/>
            <p:nvPr/>
          </p:nvSpPr>
          <p:spPr>
            <a:xfrm>
              <a:off x="5425249" y="2062272"/>
              <a:ext cx="249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err="1" smtClean="0"/>
                <a:t>Pyrimidines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425249" y="4292531"/>
              <a:ext cx="24929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err="1" smtClean="0"/>
                <a:t>Purines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269443" y="6374406"/>
            <a:ext cx="696581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(Nitrogen atoms in blue = attach to C1´ of ribose in a nucleotide)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4734" r="14975" b="63936"/>
          <a:stretch/>
        </p:blipFill>
        <p:spPr>
          <a:xfrm>
            <a:off x="5380937" y="1447976"/>
            <a:ext cx="1204014" cy="163608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437959" y="3077407"/>
            <a:ext cx="148974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  <a:latin typeface="Courier"/>
                <a:cs typeface="Courier"/>
              </a:rPr>
              <a:t>u</a:t>
            </a:r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racil (U)</a:t>
            </a:r>
          </a:p>
          <a:p>
            <a:r>
              <a:rPr lang="en-US" sz="1400" dirty="0" smtClean="0">
                <a:solidFill>
                  <a:srgbClr val="FF0000"/>
                </a:solidFill>
                <a:latin typeface="Courier"/>
                <a:cs typeface="Courier"/>
              </a:rPr>
              <a:t>= replaces T in RNA</a:t>
            </a:r>
            <a:endParaRPr lang="en-US" sz="1400" dirty="0">
              <a:solidFill>
                <a:srgbClr val="FF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0175875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2810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Phosphoric acid + sugar + base = nucleotide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849" y="997314"/>
            <a:ext cx="4589643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(</a:t>
            </a:r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basic repeating unit of nucleic acid)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6813" t="17433" r="30993" b="36384"/>
          <a:stretch/>
        </p:blipFill>
        <p:spPr>
          <a:xfrm>
            <a:off x="1468046" y="3803119"/>
            <a:ext cx="1785062" cy="1292632"/>
          </a:xfrm>
          <a:prstGeom prst="rect">
            <a:avLst/>
          </a:prstGeom>
        </p:spPr>
      </p:pic>
      <p:grpSp>
        <p:nvGrpSpPr>
          <p:cNvPr id="19" name="Group 18"/>
          <p:cNvGrpSpPr/>
          <p:nvPr/>
        </p:nvGrpSpPr>
        <p:grpSpPr>
          <a:xfrm>
            <a:off x="730303" y="2278000"/>
            <a:ext cx="1177432" cy="1306626"/>
            <a:chOff x="730303" y="2278000"/>
            <a:chExt cx="1177432" cy="130662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/>
            <a:srcRect r="53529" b="46188"/>
            <a:stretch/>
          </p:blipFill>
          <p:spPr>
            <a:xfrm>
              <a:off x="862411" y="2278000"/>
              <a:ext cx="1045324" cy="1192647"/>
            </a:xfrm>
            <a:prstGeom prst="snip2DiagRect">
              <a:avLst>
                <a:gd name="adj1" fmla="val 47565"/>
                <a:gd name="adj2" fmla="val 1865"/>
              </a:avLst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1100564" y="2921904"/>
              <a:ext cx="400902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-</a:t>
              </a:r>
              <a:endParaRPr lang="en-US" sz="2800" dirty="0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0303" y="2461018"/>
              <a:ext cx="400902" cy="6627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-</a:t>
              </a:r>
              <a:endParaRPr lang="en-US" sz="2800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0893" y="2084776"/>
            <a:ext cx="2734640" cy="2364659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3286819" y="1820885"/>
            <a:ext cx="1183836" cy="1688537"/>
            <a:chOff x="4400550" y="3362124"/>
            <a:chExt cx="934639" cy="1333101"/>
          </a:xfrm>
        </p:grpSpPr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4"/>
            <a:srcRect l="56709" b="43186"/>
            <a:stretch/>
          </p:blipFill>
          <p:spPr>
            <a:xfrm>
              <a:off x="4400550" y="3362124"/>
              <a:ext cx="934639" cy="1060652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l="55362" t="51287" r="39555" b="36384"/>
            <a:stretch/>
          </p:blipFill>
          <p:spPr>
            <a:xfrm>
              <a:off x="4640178" y="4422776"/>
              <a:ext cx="169789" cy="272449"/>
            </a:xfrm>
            <a:prstGeom prst="rect">
              <a:avLst/>
            </a:prstGeom>
          </p:spPr>
        </p:pic>
      </p:grpSp>
      <p:sp>
        <p:nvSpPr>
          <p:cNvPr id="18" name="Right Arrow 17"/>
          <p:cNvSpPr/>
          <p:nvPr/>
        </p:nvSpPr>
        <p:spPr>
          <a:xfrm>
            <a:off x="4599267" y="3024790"/>
            <a:ext cx="978408" cy="48463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1457012" y="3481543"/>
            <a:ext cx="2623111" cy="720395"/>
            <a:chOff x="1457012" y="3481543"/>
            <a:chExt cx="2623111" cy="720395"/>
          </a:xfrm>
        </p:grpSpPr>
        <p:sp>
          <p:nvSpPr>
            <p:cNvPr id="20" name="Oval 19"/>
            <p:cNvSpPr/>
            <p:nvPr/>
          </p:nvSpPr>
          <p:spPr>
            <a:xfrm rot="19028786">
              <a:off x="2560355" y="3481543"/>
              <a:ext cx="1519768" cy="575306"/>
            </a:xfrm>
            <a:prstGeom prst="ellipse">
              <a:avLst/>
            </a:prstGeom>
            <a:noFill/>
            <a:ln w="28575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 rot="178916">
              <a:off x="1457012" y="3789043"/>
              <a:ext cx="433375" cy="412895"/>
            </a:xfrm>
            <a:prstGeom prst="ellipse">
              <a:avLst/>
            </a:prstGeom>
            <a:noFill/>
            <a:ln w="28575" cmpd="sng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17836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7102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Joining nucleotides into a polynucleotide strand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879" y="1812773"/>
            <a:ext cx="5537200" cy="372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83946" y="3893790"/>
            <a:ext cx="4590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H</a:t>
            </a:r>
            <a:r>
              <a:rPr lang="en-US" sz="1400" baseline="-25000" dirty="0" smtClean="0"/>
              <a:t>2</a:t>
            </a:r>
            <a:r>
              <a:rPr lang="en-US" sz="1400" dirty="0" smtClean="0"/>
              <a:t>0</a:t>
            </a:r>
            <a:endParaRPr lang="en-US" sz="1400" dirty="0"/>
          </a:p>
        </p:txBody>
      </p:sp>
      <p:sp>
        <p:nvSpPr>
          <p:cNvPr id="6" name="Curved Down Arrow 5"/>
          <p:cNvSpPr/>
          <p:nvPr/>
        </p:nvSpPr>
        <p:spPr>
          <a:xfrm rot="2791650">
            <a:off x="2991252" y="3793520"/>
            <a:ext cx="559815" cy="183827"/>
          </a:xfrm>
          <a:prstGeom prst="curvedDown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25079" y="1366646"/>
            <a:ext cx="23311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 smtClean="0"/>
              <a:t>Nucleophilic</a:t>
            </a:r>
            <a:r>
              <a:rPr lang="en-US" sz="1600" dirty="0" smtClean="0"/>
              <a:t> attack of </a:t>
            </a:r>
            <a:r>
              <a:rPr lang="en-US" sz="1600" dirty="0"/>
              <a:t>3</a:t>
            </a:r>
            <a:r>
              <a:rPr lang="en-US" sz="1600" dirty="0" smtClean="0"/>
              <a:t>´OH group onto 5´phosphate group of next nucleotide</a:t>
            </a:r>
          </a:p>
          <a:p>
            <a:r>
              <a:rPr lang="en-US" sz="1600" dirty="0" smtClean="0"/>
              <a:t>=</a:t>
            </a:r>
          </a:p>
          <a:p>
            <a:r>
              <a:rPr lang="en-US" sz="1600" b="1" dirty="0" err="1" smtClean="0"/>
              <a:t>Phosphodiester</a:t>
            </a:r>
            <a:r>
              <a:rPr lang="en-US" sz="1600" b="1" dirty="0" smtClean="0"/>
              <a:t> bond</a:t>
            </a:r>
          </a:p>
          <a:p>
            <a:r>
              <a:rPr lang="en-US" sz="1600" b="1" dirty="0" smtClean="0"/>
              <a:t>formation</a:t>
            </a:r>
            <a:endParaRPr lang="en-US" sz="16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60877" y="5731221"/>
            <a:ext cx="7811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IMPORTANT: Biological reaction can ONLY proceed in 5´to 3´direction!</a:t>
            </a:r>
            <a:endParaRPr lang="en-US" b="1" dirty="0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417037" y="2369321"/>
            <a:ext cx="1052069" cy="2994822"/>
          </a:xfrm>
          <a:prstGeom prst="straightConnector1">
            <a:avLst/>
          </a:prstGeom>
          <a:ln w="5715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142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48145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Simplified view of 1 strand</a:t>
            </a:r>
            <a:r>
              <a:rPr lang="mr-IN" sz="2800" dirty="0" smtClean="0">
                <a:latin typeface="Arial"/>
                <a:cs typeface="Arial"/>
              </a:rPr>
              <a:t>…</a:t>
            </a:r>
            <a:r>
              <a:rPr lang="nb-NO" sz="2800" dirty="0" smtClean="0">
                <a:latin typeface="Arial"/>
                <a:cs typeface="Arial"/>
              </a:rPr>
              <a:t>.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60877" y="5731221"/>
            <a:ext cx="3433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mr-IN" dirty="0" smtClean="0"/>
              <a:t>…</a:t>
            </a:r>
            <a:r>
              <a:rPr lang="nb-NO" dirty="0" err="1" smtClean="0"/>
              <a:t>but</a:t>
            </a:r>
            <a:r>
              <a:rPr lang="nb-NO" dirty="0" smtClean="0"/>
              <a:t> DNA is double </a:t>
            </a:r>
            <a:r>
              <a:rPr lang="nb-NO" dirty="0" err="1" smtClean="0"/>
              <a:t>stranded</a:t>
            </a:r>
            <a:r>
              <a:rPr lang="mr-IN" dirty="0" smtClean="0"/>
              <a:t>…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8019" y="1506888"/>
            <a:ext cx="3163204" cy="391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0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22005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2800" dirty="0" smtClean="0">
                <a:latin typeface="Arial"/>
                <a:cs typeface="Arial"/>
              </a:rPr>
              <a:t>Base-</a:t>
            </a:r>
            <a:r>
              <a:rPr lang="nb-NO" sz="2800" dirty="0" err="1" smtClean="0">
                <a:latin typeface="Arial"/>
                <a:cs typeface="Arial"/>
              </a:rPr>
              <a:t>pairing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8454" y="5084890"/>
            <a:ext cx="876393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 err="1" smtClean="0"/>
              <a:t>Based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hydrogen </a:t>
            </a:r>
            <a:r>
              <a:rPr lang="nb-NO" dirty="0" err="1" smtClean="0"/>
              <a:t>bonds</a:t>
            </a:r>
            <a:r>
              <a:rPr lang="nb-NO" dirty="0" smtClean="0"/>
              <a:t> (</a:t>
            </a:r>
            <a:r>
              <a:rPr lang="nb-NO" dirty="0" err="1" smtClean="0"/>
              <a:t>weak</a:t>
            </a:r>
            <a:r>
              <a:rPr lang="nb-NO" dirty="0" smtClean="0"/>
              <a:t> </a:t>
            </a:r>
            <a:r>
              <a:rPr lang="nb-NO" dirty="0" err="1" smtClean="0"/>
              <a:t>attractions</a:t>
            </a:r>
            <a:r>
              <a:rPr lang="nb-NO" dirty="0" smtClean="0"/>
              <a:t>, </a:t>
            </a:r>
            <a:r>
              <a:rPr lang="nb-NO" dirty="0" err="1" smtClean="0"/>
              <a:t>rather</a:t>
            </a:r>
            <a:r>
              <a:rPr lang="nb-NO" dirty="0" smtClean="0"/>
              <a:t> </a:t>
            </a:r>
            <a:r>
              <a:rPr lang="nb-NO" dirty="0" err="1" smtClean="0"/>
              <a:t>than</a:t>
            </a:r>
            <a:r>
              <a:rPr lang="nb-NO" dirty="0" smtClean="0"/>
              <a:t> </a:t>
            </a:r>
            <a:r>
              <a:rPr lang="nb-NO" dirty="0" err="1" smtClean="0"/>
              <a:t>strong</a:t>
            </a:r>
            <a:r>
              <a:rPr lang="nb-NO" dirty="0" smtClean="0"/>
              <a:t> </a:t>
            </a:r>
            <a:r>
              <a:rPr lang="nb-NO" dirty="0" err="1" smtClean="0"/>
              <a:t>chemical</a:t>
            </a:r>
            <a:r>
              <a:rPr lang="nb-NO" dirty="0" smtClean="0"/>
              <a:t> </a:t>
            </a:r>
            <a:r>
              <a:rPr lang="nb-NO" dirty="0" err="1" smtClean="0"/>
              <a:t>bonds</a:t>
            </a:r>
            <a:r>
              <a:rPr lang="nb-NO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nb-NO" dirty="0" smtClean="0"/>
              <a:t>G </a:t>
            </a:r>
            <a:r>
              <a:rPr lang="nb-NO" dirty="0" err="1" smtClean="0"/>
              <a:t>always</a:t>
            </a:r>
            <a:r>
              <a:rPr lang="nb-NO" dirty="0" smtClean="0"/>
              <a:t> binds to C, A </a:t>
            </a:r>
            <a:r>
              <a:rPr lang="nb-NO" dirty="0" err="1" smtClean="0"/>
              <a:t>always</a:t>
            </a:r>
            <a:r>
              <a:rPr lang="nb-NO" dirty="0" smtClean="0"/>
              <a:t> binds to T</a:t>
            </a:r>
          </a:p>
          <a:p>
            <a:pPr marL="285750" indent="-285750">
              <a:buFontTx/>
              <a:buChar char="-"/>
            </a:pPr>
            <a:r>
              <a:rPr lang="nb-NO" b="1" dirty="0" smtClean="0"/>
              <a:t>G:C = 3 hydrogen </a:t>
            </a:r>
            <a:r>
              <a:rPr lang="nb-NO" b="1" dirty="0" err="1" smtClean="0"/>
              <a:t>bonds</a:t>
            </a:r>
            <a:r>
              <a:rPr lang="nb-NO" b="1" dirty="0" smtClean="0"/>
              <a:t> / A:T = </a:t>
            </a:r>
            <a:r>
              <a:rPr lang="nb-NO" b="1" dirty="0" err="1" smtClean="0"/>
              <a:t>only</a:t>
            </a:r>
            <a:r>
              <a:rPr lang="nb-NO" b="1" dirty="0" smtClean="0"/>
              <a:t> 2</a:t>
            </a:r>
          </a:p>
          <a:p>
            <a:pPr marL="285750" indent="-285750">
              <a:buFontTx/>
              <a:buChar char="-"/>
            </a:pPr>
            <a:r>
              <a:rPr lang="nb-NO" dirty="0" err="1" smtClean="0"/>
              <a:t>Always</a:t>
            </a:r>
            <a:r>
              <a:rPr lang="nb-NO" dirty="0" smtClean="0"/>
              <a:t> a </a:t>
            </a:r>
            <a:r>
              <a:rPr lang="nb-NO" dirty="0" err="1" smtClean="0"/>
              <a:t>purine</a:t>
            </a:r>
            <a:r>
              <a:rPr lang="nb-NO" dirty="0" smtClean="0"/>
              <a:t> and a </a:t>
            </a:r>
            <a:r>
              <a:rPr lang="nb-NO" dirty="0" err="1" smtClean="0"/>
              <a:t>pyrimidine</a:t>
            </a:r>
            <a:r>
              <a:rPr lang="nb-NO" dirty="0" smtClean="0"/>
              <a:t> in a pair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58" y="1136195"/>
            <a:ext cx="6350000" cy="3492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577208" y="5638888"/>
            <a:ext cx="3303695" cy="923330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DNA with high GC content is more difficult to “melt” (separate the strands)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2215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2903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Structure of DNA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5074" y="1398209"/>
            <a:ext cx="5727700" cy="4305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8762" y="3464273"/>
            <a:ext cx="2697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 err="1" smtClean="0"/>
              <a:t>Notice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strands </a:t>
            </a:r>
            <a:r>
              <a:rPr lang="nb-NO" dirty="0" err="1" smtClean="0"/>
              <a:t>go</a:t>
            </a:r>
            <a:r>
              <a:rPr lang="nb-NO" dirty="0" smtClean="0"/>
              <a:t> </a:t>
            </a:r>
            <a:r>
              <a:rPr lang="nb-NO" dirty="0" err="1" smtClean="0"/>
              <a:t>opposite</a:t>
            </a:r>
            <a:r>
              <a:rPr lang="nb-NO" dirty="0" smtClean="0"/>
              <a:t> </a:t>
            </a:r>
            <a:r>
              <a:rPr lang="nb-NO" dirty="0" err="1" smtClean="0"/>
              <a:t>directions</a:t>
            </a:r>
            <a:r>
              <a:rPr lang="nb-NO" dirty="0" smtClean="0"/>
              <a:t> (5´- 3´) = </a:t>
            </a:r>
            <a:r>
              <a:rPr lang="nb-NO" dirty="0" err="1" smtClean="0"/>
              <a:t>antiparallel</a:t>
            </a:r>
            <a:r>
              <a:rPr lang="nb-NO" dirty="0" smtClean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08762" y="5019311"/>
            <a:ext cx="33635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nb-NO" dirty="0" smtClean="0"/>
              <a:t>Basis </a:t>
            </a:r>
            <a:r>
              <a:rPr lang="nb-NO" dirty="0" err="1" smtClean="0"/>
              <a:t>of</a:t>
            </a:r>
            <a:r>
              <a:rPr lang="nb-NO" dirty="0" smtClean="0"/>
              <a:t> data </a:t>
            </a:r>
            <a:r>
              <a:rPr lang="nb-NO" dirty="0" err="1" smtClean="0"/>
              <a:t>storage</a:t>
            </a:r>
            <a:r>
              <a:rPr lang="nb-NO" dirty="0" smtClean="0"/>
              <a:t> in DNA = </a:t>
            </a:r>
            <a:r>
              <a:rPr lang="nb-NO" dirty="0" err="1" smtClean="0"/>
              <a:t>if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 have </a:t>
            </a:r>
            <a:r>
              <a:rPr lang="nb-NO" dirty="0" err="1" smtClean="0"/>
              <a:t>one</a:t>
            </a:r>
            <a:r>
              <a:rPr lang="nb-NO" dirty="0" smtClean="0"/>
              <a:t> strand, </a:t>
            </a:r>
            <a:r>
              <a:rPr lang="nb-NO" dirty="0" err="1" smtClean="0"/>
              <a:t>you</a:t>
            </a:r>
            <a:r>
              <a:rPr lang="nb-NO" dirty="0" smtClean="0"/>
              <a:t> have all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information</a:t>
            </a:r>
            <a:r>
              <a:rPr lang="nb-NO" dirty="0" smtClean="0"/>
              <a:t>, and </a:t>
            </a:r>
            <a:r>
              <a:rPr lang="nb-NO" dirty="0" err="1" smtClean="0"/>
              <a:t>can</a:t>
            </a:r>
            <a:r>
              <a:rPr lang="nb-NO" dirty="0" smtClean="0"/>
              <a:t> </a:t>
            </a:r>
            <a:r>
              <a:rPr lang="nb-NO" dirty="0" err="1" smtClean="0"/>
              <a:t>copy</a:t>
            </a:r>
            <a:r>
              <a:rPr lang="nb-NO" dirty="0" smtClean="0"/>
              <a:t> it to double-</a:t>
            </a:r>
            <a:r>
              <a:rPr lang="nb-NO" dirty="0" err="1" smtClean="0"/>
              <a:t>stranded</a:t>
            </a:r>
            <a:r>
              <a:rPr lang="nb-NO" dirty="0" smtClean="0"/>
              <a:t> form.</a:t>
            </a:r>
          </a:p>
        </p:txBody>
      </p:sp>
    </p:spTree>
    <p:extLst>
      <p:ext uri="{BB962C8B-B14F-4D97-AF65-F5344CB8AC3E}">
        <p14:creationId xmlns:p14="http://schemas.microsoft.com/office/powerpoint/2010/main" val="29874180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57632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3</a:t>
            </a:r>
            <a:r>
              <a:rPr lang="en-US" sz="2800" dirty="0" smtClean="0">
                <a:latin typeface="Arial"/>
                <a:cs typeface="Arial"/>
              </a:rPr>
              <a:t>D Structure of DNA = double helix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7616" y="1336299"/>
            <a:ext cx="2933370" cy="4660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54" y="1310178"/>
            <a:ext cx="4521200" cy="4660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181334" y="2359848"/>
            <a:ext cx="92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Major  groove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12963" y="4132862"/>
            <a:ext cx="8718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Minor  groove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6000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6511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Some final details on DNA 3D structure: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420" y="1563223"/>
            <a:ext cx="2819400" cy="4533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6599" y="1142154"/>
            <a:ext cx="3410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It</a:t>
            </a:r>
            <a:r>
              <a:rPr lang="en-US" dirty="0"/>
              <a:t> </a:t>
            </a:r>
            <a:r>
              <a:rPr lang="en-US" dirty="0" smtClean="0"/>
              <a:t>forms a right-handed helix</a:t>
            </a:r>
            <a:r>
              <a:rPr lang="mr-IN" dirty="0" smtClean="0"/>
              <a:t>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62420" y="6066526"/>
            <a:ext cx="12783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Laurence Moran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3514" t="-33160" r="44257" b="-1"/>
          <a:stretch/>
        </p:blipFill>
        <p:spPr>
          <a:xfrm>
            <a:off x="4928613" y="0"/>
            <a:ext cx="3118296" cy="62992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928613" y="1142154"/>
            <a:ext cx="3193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</a:t>
            </a:r>
            <a:r>
              <a:rPr lang="en-US" dirty="0" smtClean="0"/>
              <a:t>f (fairly) regular dimensions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046909" y="4036759"/>
            <a:ext cx="10603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10-10.5 bases per 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4543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35060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Transcription of RNA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599" y="1142154"/>
            <a:ext cx="384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DNA-dependent RNA polymerase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165" y="1590847"/>
            <a:ext cx="6527800" cy="45339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55849" y="6343525"/>
            <a:ext cx="1283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Langara</a:t>
            </a:r>
            <a:r>
              <a:rPr lang="en-US" sz="1200" dirty="0" smtClean="0"/>
              <a:t> College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40433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3223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Replication of DNA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599" y="1142154"/>
            <a:ext cx="3942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By DNA-dependent DNA polymerases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77" y="1627330"/>
            <a:ext cx="7700620" cy="513374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205954" y="6483231"/>
            <a:ext cx="84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wikipedia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67485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750840" cy="5262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Topics:</a:t>
            </a:r>
          </a:p>
          <a:p>
            <a:endParaRPr lang="en-US" sz="2800" dirty="0">
              <a:latin typeface="Arial"/>
              <a:cs typeface="Arial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Tree of life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Building blocks of life</a:t>
            </a:r>
          </a:p>
          <a:p>
            <a:pPr marL="514350" indent="-514350">
              <a:buFontTx/>
              <a:buAutoNum type="arabicPeriod"/>
            </a:pPr>
            <a:r>
              <a:rPr lang="en-US" sz="2800" dirty="0">
                <a:latin typeface="Arial"/>
                <a:cs typeface="Arial"/>
              </a:rPr>
              <a:t>Structure (and differences) of DNA and RNA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DNA makes RNA makes protein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Genomes and genomic features 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rial"/>
                <a:cs typeface="Arial"/>
              </a:rPr>
              <a:t>G</a:t>
            </a:r>
            <a:r>
              <a:rPr lang="en-US" sz="2800" dirty="0" smtClean="0">
                <a:latin typeface="Arial"/>
                <a:cs typeface="Arial"/>
              </a:rPr>
              <a:t>enetics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Epigenetics</a:t>
            </a:r>
          </a:p>
          <a:p>
            <a:endParaRPr lang="en-US" sz="2800" dirty="0">
              <a:latin typeface="Arial"/>
              <a:cs typeface="Arial"/>
            </a:endParaRPr>
          </a:p>
          <a:p>
            <a:pPr marL="514350" indent="-514350">
              <a:buAutoNum type="arabicPeriod" startAt="5"/>
            </a:pPr>
            <a:endParaRPr lang="en-US" sz="2800" dirty="0" smtClean="0">
              <a:latin typeface="Arial"/>
              <a:cs typeface="Arial"/>
            </a:endParaRPr>
          </a:p>
          <a:p>
            <a:pPr marL="514350" indent="-514350">
              <a:buAutoNum type="arabicPeriod" startAt="5"/>
            </a:pP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0089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6670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Replication of DNA (in some more detail)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" y="1295400"/>
            <a:ext cx="87757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9455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5955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Stability / reactivity of DNA and RNA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787" y="1480369"/>
            <a:ext cx="2653540" cy="1994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18064"/>
          <a:stretch/>
        </p:blipFill>
        <p:spPr>
          <a:xfrm>
            <a:off x="3970433" y="1553480"/>
            <a:ext cx="1893652" cy="19214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18064"/>
          <a:stretch/>
        </p:blipFill>
        <p:spPr>
          <a:xfrm>
            <a:off x="5747877" y="1553480"/>
            <a:ext cx="1893652" cy="1921457"/>
          </a:xfrm>
          <a:prstGeom prst="rect">
            <a:avLst/>
          </a:prstGeom>
        </p:spPr>
      </p:pic>
      <p:sp>
        <p:nvSpPr>
          <p:cNvPr id="3" name="Oval 2"/>
          <p:cNvSpPr/>
          <p:nvPr/>
        </p:nvSpPr>
        <p:spPr>
          <a:xfrm>
            <a:off x="6525179" y="2094962"/>
            <a:ext cx="165004" cy="139997"/>
          </a:xfrm>
          <a:prstGeom prst="ellipse">
            <a:avLst/>
          </a:prstGeom>
          <a:solidFill>
            <a:srgbClr val="9C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r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540042" y="1121037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dsDNA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12503" y="114449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s</a:t>
            </a:r>
            <a:r>
              <a:rPr lang="en-US" dirty="0" err="1" smtClean="0"/>
              <a:t>sDNA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47877" y="111103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ssRNA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477453" y="2054962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3366FF"/>
                </a:solidFill>
              </a:rPr>
              <a:t>U</a:t>
            </a:r>
            <a:endParaRPr lang="en-US" sz="600" dirty="0">
              <a:solidFill>
                <a:srgbClr val="3366FF"/>
              </a:solidFill>
            </a:endParaRPr>
          </a:p>
        </p:txBody>
      </p:sp>
      <p:sp>
        <p:nvSpPr>
          <p:cNvPr id="13" name="Oval 12"/>
          <p:cNvSpPr/>
          <p:nvPr/>
        </p:nvSpPr>
        <p:spPr>
          <a:xfrm>
            <a:off x="6722579" y="2472362"/>
            <a:ext cx="165004" cy="139997"/>
          </a:xfrm>
          <a:prstGeom prst="ellipse">
            <a:avLst/>
          </a:prstGeom>
          <a:solidFill>
            <a:srgbClr val="9CFFFF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balanced" dir="tr"/>
          </a:scene3d>
          <a:sp3d prstMaterial="matte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74853" y="2432362"/>
            <a:ext cx="235962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" dirty="0" smtClean="0">
                <a:solidFill>
                  <a:srgbClr val="3366FF"/>
                </a:solidFill>
              </a:rPr>
              <a:t>U</a:t>
            </a:r>
            <a:endParaRPr lang="en-US" sz="600" dirty="0">
              <a:solidFill>
                <a:srgbClr val="3366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66532" y="1859518"/>
            <a:ext cx="320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OH</a:t>
            </a:r>
            <a:endParaRPr lang="en-US" sz="800" dirty="0"/>
          </a:p>
        </p:txBody>
      </p:sp>
      <p:sp>
        <p:nvSpPr>
          <p:cNvPr id="16" name="TextBox 15"/>
          <p:cNvSpPr txBox="1"/>
          <p:nvPr/>
        </p:nvSpPr>
        <p:spPr>
          <a:xfrm>
            <a:off x="6266992" y="2236918"/>
            <a:ext cx="320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OH</a:t>
            </a:r>
            <a:endParaRPr lang="en-US" sz="800" dirty="0"/>
          </a:p>
        </p:txBody>
      </p:sp>
      <p:sp>
        <p:nvSpPr>
          <p:cNvPr id="17" name="TextBox 16"/>
          <p:cNvSpPr txBox="1"/>
          <p:nvPr/>
        </p:nvSpPr>
        <p:spPr>
          <a:xfrm>
            <a:off x="6472453" y="2617358"/>
            <a:ext cx="320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OH</a:t>
            </a:r>
            <a:endParaRPr lang="en-US" sz="800" dirty="0"/>
          </a:p>
        </p:txBody>
      </p:sp>
      <p:sp>
        <p:nvSpPr>
          <p:cNvPr id="18" name="TextBox 17"/>
          <p:cNvSpPr txBox="1"/>
          <p:nvPr/>
        </p:nvSpPr>
        <p:spPr>
          <a:xfrm>
            <a:off x="6674853" y="3001899"/>
            <a:ext cx="320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OH</a:t>
            </a:r>
            <a:endParaRPr lang="en-US" sz="800" dirty="0"/>
          </a:p>
        </p:txBody>
      </p:sp>
      <p:sp>
        <p:nvSpPr>
          <p:cNvPr id="19" name="TextBox 18"/>
          <p:cNvSpPr txBox="1"/>
          <p:nvPr/>
        </p:nvSpPr>
        <p:spPr>
          <a:xfrm>
            <a:off x="6872583" y="3377215"/>
            <a:ext cx="32092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smtClean="0"/>
              <a:t>OH</a:t>
            </a:r>
            <a:endParaRPr lang="en-US" sz="800" dirty="0"/>
          </a:p>
        </p:txBody>
      </p:sp>
      <p:sp>
        <p:nvSpPr>
          <p:cNvPr id="20" name="TextBox 19"/>
          <p:cNvSpPr txBox="1"/>
          <p:nvPr/>
        </p:nvSpPr>
        <p:spPr>
          <a:xfrm>
            <a:off x="708238" y="4176470"/>
            <a:ext cx="800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Stability			+++++				+++				   +	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35007" y="4678950"/>
            <a:ext cx="8002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Reactivity			+				    +				   +++++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1452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4678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Reactive RNA: ribozymes (i.e. RNA enzymes)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922" y="1227833"/>
            <a:ext cx="6900464" cy="5175348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726386" y="6406461"/>
            <a:ext cx="8768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slideshare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867662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981873" y="2371090"/>
            <a:ext cx="7463118" cy="889096"/>
          </a:xfrm>
        </p:spPr>
        <p:txBody>
          <a:bodyPr>
            <a:noAutofit/>
          </a:bodyPr>
          <a:lstStyle/>
          <a:p>
            <a:r>
              <a:rPr lang="en-US" sz="4800" dirty="0" smtClean="0"/>
              <a:t>Build some model DNA!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19182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750840" cy="5262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Topics:</a:t>
            </a:r>
          </a:p>
          <a:p>
            <a:endParaRPr lang="en-US" sz="2800" dirty="0">
              <a:latin typeface="Arial"/>
              <a:cs typeface="Arial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Tree of life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Building blocks of life</a:t>
            </a:r>
          </a:p>
          <a:p>
            <a:pPr marL="514350" indent="-514350">
              <a:buFontTx/>
              <a:buAutoNum type="arabicPeriod"/>
            </a:pPr>
            <a:r>
              <a:rPr lang="en-US" sz="2800" dirty="0">
                <a:latin typeface="Arial"/>
                <a:cs typeface="Arial"/>
              </a:rPr>
              <a:t>Structure (and differences) of DNA and RNA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DNA makes RNA makes protein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Genomes and genomic features 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rial"/>
                <a:cs typeface="Arial"/>
              </a:rPr>
              <a:t>G</a:t>
            </a:r>
            <a:r>
              <a:rPr lang="en-US" sz="2800" dirty="0" smtClean="0">
                <a:latin typeface="Arial"/>
                <a:cs typeface="Arial"/>
              </a:rPr>
              <a:t>enetics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Epigenetics</a:t>
            </a:r>
          </a:p>
          <a:p>
            <a:endParaRPr lang="en-US" sz="2800" dirty="0">
              <a:latin typeface="Arial"/>
              <a:cs typeface="Arial"/>
            </a:endParaRPr>
          </a:p>
          <a:p>
            <a:pPr marL="514350" indent="-514350">
              <a:buAutoNum type="arabicPeriod" startAt="5"/>
            </a:pPr>
            <a:endParaRPr lang="en-US" sz="2800" dirty="0" smtClean="0">
              <a:latin typeface="Arial"/>
              <a:cs typeface="Arial"/>
            </a:endParaRPr>
          </a:p>
          <a:p>
            <a:pPr marL="514350" indent="-514350">
              <a:buAutoNum type="arabicPeriod" startAt="5"/>
            </a:pP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5672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4. </a:t>
            </a:r>
            <a:r>
              <a:rPr lang="en-US" sz="2800" dirty="0" smtClean="0">
                <a:latin typeface="Arial"/>
                <a:cs typeface="Arial"/>
              </a:rPr>
              <a:t>DNA makes RNA makes protein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1977" y="1139668"/>
            <a:ext cx="6529402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“The central dogma of molecular biology”</a:t>
            </a:r>
          </a:p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(Attributed to Francis Crick, although not the words he used)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064848" y="3270793"/>
            <a:ext cx="151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transcription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195089" y="4927656"/>
            <a:ext cx="130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31489F"/>
                </a:solidFill>
              </a:rPr>
              <a:t>translation</a:t>
            </a:r>
            <a:endParaRPr lang="en-US" dirty="0">
              <a:solidFill>
                <a:srgbClr val="31489F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71585" y="2383699"/>
            <a:ext cx="941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DNA</a:t>
            </a:r>
            <a:endParaRPr 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3277997" y="4027854"/>
            <a:ext cx="9284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RNA</a:t>
            </a:r>
            <a:endParaRPr lang="en-US" sz="3200" dirty="0"/>
          </a:p>
        </p:txBody>
      </p:sp>
      <p:sp>
        <p:nvSpPr>
          <p:cNvPr id="11" name="TextBox 10"/>
          <p:cNvSpPr txBox="1"/>
          <p:nvPr/>
        </p:nvSpPr>
        <p:spPr>
          <a:xfrm>
            <a:off x="3113814" y="5672009"/>
            <a:ext cx="15207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protein</a:t>
            </a:r>
            <a:endParaRPr lang="en-US" sz="3200" dirty="0"/>
          </a:p>
        </p:txBody>
      </p:sp>
      <p:sp>
        <p:nvSpPr>
          <p:cNvPr id="12" name="Down Arrow 11"/>
          <p:cNvSpPr/>
          <p:nvPr/>
        </p:nvSpPr>
        <p:spPr>
          <a:xfrm>
            <a:off x="3654266" y="3184769"/>
            <a:ext cx="214923" cy="7229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3654266" y="4822092"/>
            <a:ext cx="214923" cy="722923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urved Right Arrow 13"/>
          <p:cNvSpPr/>
          <p:nvPr/>
        </p:nvSpPr>
        <p:spPr>
          <a:xfrm>
            <a:off x="2941112" y="2500924"/>
            <a:ext cx="336885" cy="408937"/>
          </a:xfrm>
          <a:prstGeom prst="curv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13859" y="2456043"/>
            <a:ext cx="1305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replication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6059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  <p:bldP spid="14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678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4</a:t>
            </a:r>
            <a:r>
              <a:rPr lang="en-US" sz="2800" dirty="0" smtClean="0">
                <a:latin typeface="Arial"/>
                <a:cs typeface="Arial"/>
              </a:rPr>
              <a:t>. DNA makes RNA makes protein (cont.)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832650" y="5747926"/>
            <a:ext cx="84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wikipedia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531977" y="1139668"/>
            <a:ext cx="434990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The central dogma in some more detail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888" y="1531630"/>
            <a:ext cx="8056464" cy="4112814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892078" y="3784130"/>
            <a:ext cx="3881255" cy="3029185"/>
            <a:chOff x="2892078" y="3784130"/>
            <a:chExt cx="3881255" cy="3029185"/>
          </a:xfrm>
        </p:grpSpPr>
        <p:grpSp>
          <p:nvGrpSpPr>
            <p:cNvPr id="8" name="Group 7"/>
            <p:cNvGrpSpPr/>
            <p:nvPr/>
          </p:nvGrpSpPr>
          <p:grpSpPr>
            <a:xfrm>
              <a:off x="4317069" y="3784130"/>
              <a:ext cx="2456264" cy="3029185"/>
              <a:chOff x="6508995" y="573852"/>
              <a:chExt cx="2456264" cy="3029185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6508995" y="573852"/>
                <a:ext cx="2456264" cy="3029185"/>
              </a:xfrm>
              <a:prstGeom prst="rect">
                <a:avLst/>
              </a:prstGeom>
              <a:solidFill>
                <a:srgbClr val="FFFFFF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08995" y="667926"/>
                <a:ext cx="2224102" cy="2765778"/>
              </a:xfrm>
              <a:prstGeom prst="rect">
                <a:avLst/>
              </a:prstGeom>
            </p:spPr>
          </p:pic>
          <p:sp>
            <p:nvSpPr>
              <p:cNvPr id="10" name="TextBox 9"/>
              <p:cNvSpPr txBox="1"/>
              <p:nvPr/>
            </p:nvSpPr>
            <p:spPr>
              <a:xfrm>
                <a:off x="6583346" y="667926"/>
                <a:ext cx="59503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err="1" smtClean="0"/>
                  <a:t>tRNA</a:t>
                </a:r>
                <a:endParaRPr lang="en-US" sz="1400" b="1" dirty="0"/>
              </a:p>
            </p:txBody>
          </p:sp>
        </p:grpSp>
        <p:sp>
          <p:nvSpPr>
            <p:cNvPr id="11" name="Curved Right Arrow 10"/>
            <p:cNvSpPr/>
            <p:nvPr/>
          </p:nvSpPr>
          <p:spPr>
            <a:xfrm rot="5715744">
              <a:off x="3436181" y="3645292"/>
              <a:ext cx="450625" cy="1538831"/>
            </a:xfrm>
            <a:prstGeom prst="curvedRightArrow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7393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8-28 at 23.2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3185" y="2792916"/>
            <a:ext cx="5362222" cy="3616257"/>
          </a:xfrm>
          <a:prstGeom prst="rect">
            <a:avLst/>
          </a:prstGeom>
        </p:spPr>
      </p:pic>
      <p:pic>
        <p:nvPicPr>
          <p:cNvPr id="8" name="Picture 7" descr="Screen Shot 2017-08-28 at 23.29.3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17" y="1065567"/>
            <a:ext cx="8055638" cy="54326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93325" y="444500"/>
            <a:ext cx="29394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The genetic code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3325" y="1047836"/>
            <a:ext cx="900845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- Genes use a 3-letter word (called a codon) to direct protein synthesis</a:t>
            </a:r>
          </a:p>
          <a:p>
            <a:r>
              <a:rPr lang="en-US" sz="2000" dirty="0" smtClean="0"/>
              <a:t>- There are 20 amino acids that make up all natural proteins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3-letter code with an alphabet of 4 letters (AGCT) = 4</a:t>
            </a:r>
            <a:r>
              <a:rPr lang="en-US" sz="2000" baseline="30000" dirty="0" smtClean="0"/>
              <a:t>3</a:t>
            </a:r>
            <a:r>
              <a:rPr lang="en-US" sz="2000" dirty="0" smtClean="0"/>
              <a:t> = 64 possible codons</a:t>
            </a:r>
          </a:p>
          <a:p>
            <a:pPr marL="342900" indent="-342900">
              <a:buFontTx/>
              <a:buChar char="-"/>
            </a:pPr>
            <a:r>
              <a:rPr lang="en-US" sz="2000" dirty="0" smtClean="0"/>
              <a:t>In RNA, letters become AGCU</a:t>
            </a:r>
            <a:endParaRPr lang="en-US" sz="2000" dirty="0"/>
          </a:p>
        </p:txBody>
      </p:sp>
      <p:grpSp>
        <p:nvGrpSpPr>
          <p:cNvPr id="10" name="Group 9"/>
          <p:cNvGrpSpPr/>
          <p:nvPr/>
        </p:nvGrpSpPr>
        <p:grpSpPr>
          <a:xfrm>
            <a:off x="0" y="4534370"/>
            <a:ext cx="2652889" cy="1025408"/>
            <a:chOff x="0" y="4534370"/>
            <a:chExt cx="2398889" cy="1025408"/>
          </a:xfrm>
        </p:grpSpPr>
        <p:sp>
          <p:nvSpPr>
            <p:cNvPr id="3" name="TextBox 2"/>
            <p:cNvSpPr txBox="1"/>
            <p:nvPr/>
          </p:nvSpPr>
          <p:spPr>
            <a:xfrm>
              <a:off x="0" y="4534370"/>
              <a:ext cx="1376023" cy="369332"/>
            </a:xfrm>
            <a:prstGeom prst="rect">
              <a:avLst/>
            </a:prstGeom>
            <a:solidFill>
              <a:srgbClr val="FFFFFF"/>
            </a:solidFill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31489F"/>
                  </a:solidFill>
                </a:rPr>
                <a:t>Start codon</a:t>
              </a:r>
              <a:endParaRPr lang="en-US" dirty="0">
                <a:solidFill>
                  <a:srgbClr val="31489F"/>
                </a:solidFill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564444" y="4903702"/>
              <a:ext cx="1834445" cy="656076"/>
            </a:xfrm>
            <a:prstGeom prst="ellipse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253447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67" y="1509000"/>
            <a:ext cx="5803665" cy="382074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977" y="444500"/>
            <a:ext cx="19475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Translation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171777" y="5036985"/>
            <a:ext cx="13797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hlinkClick r:id="rId3"/>
              </a:rPr>
              <a:t>Nature </a:t>
            </a:r>
            <a:r>
              <a:rPr lang="en-US" sz="1200" dirty="0">
                <a:hlinkClick r:id="rId3"/>
              </a:rPr>
              <a:t>Education</a:t>
            </a:r>
            <a:r>
              <a:rPr lang="en-US" sz="1200" dirty="0"/>
              <a:t>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1977" y="1139668"/>
            <a:ext cx="718718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Occurs on the ribosome. All three major types of cell RNA involved.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1977" y="5421924"/>
            <a:ext cx="26805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Contains ribosomal RNA </a:t>
            </a:r>
          </a:p>
          <a:p>
            <a:r>
              <a:rPr lang="en-US" dirty="0" smtClean="0"/>
              <a:t>- </a:t>
            </a:r>
            <a:r>
              <a:rPr lang="en-US" dirty="0" err="1" smtClean="0"/>
              <a:t>rRNA</a:t>
            </a:r>
            <a:r>
              <a:rPr lang="en-US" dirty="0" smtClean="0"/>
              <a:t> (28S, 18S and 5S)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937602" y="4382477"/>
            <a:ext cx="2557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Messenger RNA - mRNA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6315361" y="3347050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Transfer </a:t>
            </a:r>
            <a:r>
              <a:rPr lang="en-US" dirty="0" err="1" smtClean="0"/>
              <a:t>rRNAs</a:t>
            </a:r>
            <a:r>
              <a:rPr lang="en-US" dirty="0" smtClean="0"/>
              <a:t> - </a:t>
            </a:r>
            <a:r>
              <a:rPr lang="en-US" dirty="0" err="1" smtClean="0"/>
              <a:t>tRNA</a:t>
            </a:r>
            <a:endParaRPr lang="en-US" dirty="0"/>
          </a:p>
        </p:txBody>
      </p:sp>
      <p:grpSp>
        <p:nvGrpSpPr>
          <p:cNvPr id="21" name="Group 20"/>
          <p:cNvGrpSpPr/>
          <p:nvPr/>
        </p:nvGrpSpPr>
        <p:grpSpPr>
          <a:xfrm>
            <a:off x="3067538" y="1749642"/>
            <a:ext cx="5966629" cy="4728920"/>
            <a:chOff x="3067538" y="1749642"/>
            <a:chExt cx="5966629" cy="4728920"/>
          </a:xfrm>
        </p:grpSpPr>
        <p:sp>
          <p:nvSpPr>
            <p:cNvPr id="16" name="TextBox 15"/>
            <p:cNvSpPr txBox="1"/>
            <p:nvPr/>
          </p:nvSpPr>
          <p:spPr>
            <a:xfrm>
              <a:off x="4181231" y="5832231"/>
              <a:ext cx="485293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mRNA is read 5´to 3´</a:t>
              </a:r>
            </a:p>
            <a:p>
              <a:r>
                <a:rPr lang="en-US" dirty="0" smtClean="0"/>
                <a:t>Protein is synthesis N-terminus to C-terminus</a:t>
              </a:r>
              <a:endParaRPr lang="en-US" dirty="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067538" y="4197811"/>
              <a:ext cx="426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5´</a:t>
              </a:r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810440" y="4146116"/>
              <a:ext cx="426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3´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4610784" y="1749642"/>
              <a:ext cx="33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</a:t>
              </a:r>
              <a:endParaRPr lang="en-US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181231" y="3414486"/>
              <a:ext cx="3319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</a:t>
              </a:r>
              <a:endParaRPr lang="en-US" dirty="0"/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512275" y="6155396"/>
            <a:ext cx="3127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In a typical cell, &gt;90% of all RNA is </a:t>
            </a:r>
            <a:r>
              <a:rPr lang="en-US" dirty="0" err="1" smtClean="0">
                <a:solidFill>
                  <a:srgbClr val="FF0000"/>
                </a:solidFill>
              </a:rPr>
              <a:t>rRNA</a:t>
            </a:r>
            <a:r>
              <a:rPr lang="en-US" dirty="0" smtClean="0">
                <a:solidFill>
                  <a:srgbClr val="FF0000"/>
                </a:solidFill>
              </a:rPr>
              <a:t>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7772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1980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Ribosomes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770" y="1262696"/>
            <a:ext cx="3339290" cy="437414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9232" y="5675930"/>
            <a:ext cx="3192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Electron micrograph of eukaryotic cell showing endoplasmic reticulum studded with ribosomes.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000" y="1262696"/>
            <a:ext cx="3810000" cy="34417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450863" y="4783023"/>
            <a:ext cx="31927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Electron micrograph of prokaryotic cell showing DNA in center and ribosomes on periphery.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6936154" y="6414594"/>
            <a:ext cx="13812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Nature education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4450863" y="813831"/>
            <a:ext cx="31927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</a:rPr>
              <a:t>The ribosome is a ribozyme!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566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719785" y="6470525"/>
            <a:ext cx="84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wikipedia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4814"/>
          <a:stretch/>
        </p:blipFill>
        <p:spPr>
          <a:xfrm>
            <a:off x="353786" y="1270000"/>
            <a:ext cx="6112471" cy="3517609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743857" y="1197424"/>
            <a:ext cx="6340929" cy="925290"/>
            <a:chOff x="743857" y="1197424"/>
            <a:chExt cx="6340929" cy="925290"/>
          </a:xfrm>
        </p:grpSpPr>
        <p:sp>
          <p:nvSpPr>
            <p:cNvPr id="7" name="Oval 6"/>
            <p:cNvSpPr/>
            <p:nvPr/>
          </p:nvSpPr>
          <p:spPr>
            <a:xfrm>
              <a:off x="743857" y="1197424"/>
              <a:ext cx="5179786" cy="672959"/>
            </a:xfrm>
            <a:prstGeom prst="ellipse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5923643" y="1551214"/>
              <a:ext cx="1161143" cy="571500"/>
            </a:xfrm>
            <a:prstGeom prst="line">
              <a:avLst/>
            </a:prstGeom>
            <a:ln w="28575" cmpd="sng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53786" y="1197424"/>
            <a:ext cx="6375400" cy="4109366"/>
            <a:chOff x="353786" y="1197424"/>
            <a:chExt cx="6375400" cy="4109366"/>
          </a:xfrm>
        </p:grpSpPr>
        <p:grpSp>
          <p:nvGrpSpPr>
            <p:cNvPr id="8" name="Group 7"/>
            <p:cNvGrpSpPr/>
            <p:nvPr/>
          </p:nvGrpSpPr>
          <p:grpSpPr>
            <a:xfrm>
              <a:off x="353786" y="1197424"/>
              <a:ext cx="3918857" cy="4070518"/>
              <a:chOff x="353786" y="1197424"/>
              <a:chExt cx="3918857" cy="4070518"/>
            </a:xfrm>
          </p:grpSpPr>
          <p:sp>
            <p:nvSpPr>
              <p:cNvPr id="12" name="Rounded Rectangle 11"/>
              <p:cNvSpPr/>
              <p:nvPr/>
            </p:nvSpPr>
            <p:spPr>
              <a:xfrm>
                <a:off x="353786" y="1197424"/>
                <a:ext cx="3918857" cy="4064005"/>
              </a:xfrm>
              <a:prstGeom prst="roundRect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542117" y="4898610"/>
                <a:ext cx="1392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Prokaryotes</a:t>
                </a:r>
                <a:endParaRPr lang="en-US" dirty="0"/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4354286" y="1242785"/>
              <a:ext cx="2374900" cy="4064005"/>
              <a:chOff x="4354286" y="1242785"/>
              <a:chExt cx="2374900" cy="4064005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4354286" y="1242785"/>
                <a:ext cx="2374900" cy="4064005"/>
              </a:xfrm>
              <a:prstGeom prst="roundRect">
                <a:avLst/>
              </a:prstGeom>
              <a:noFill/>
              <a:ln w="28575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4833251" y="4898610"/>
                <a:ext cx="131042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Eukaryotes</a:t>
                </a:r>
                <a:endParaRPr lang="en-US" dirty="0"/>
              </a:p>
            </p:txBody>
          </p:sp>
        </p:grpSp>
      </p:grpSp>
      <p:sp>
        <p:nvSpPr>
          <p:cNvPr id="18" name="TextBox 17"/>
          <p:cNvSpPr txBox="1"/>
          <p:nvPr/>
        </p:nvSpPr>
        <p:spPr>
          <a:xfrm>
            <a:off x="898071" y="6123214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Viruses?</a:t>
            </a:r>
            <a:endParaRPr lang="en-US" dirty="0"/>
          </a:p>
        </p:txBody>
      </p:sp>
      <p:grpSp>
        <p:nvGrpSpPr>
          <p:cNvPr id="20" name="Group 19"/>
          <p:cNvGrpSpPr/>
          <p:nvPr/>
        </p:nvGrpSpPr>
        <p:grpSpPr>
          <a:xfrm>
            <a:off x="6913578" y="444500"/>
            <a:ext cx="2034451" cy="5968999"/>
            <a:chOff x="6913578" y="444500"/>
            <a:chExt cx="2034451" cy="596899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31720" y="1242785"/>
              <a:ext cx="2016309" cy="5170714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6913578" y="444500"/>
              <a:ext cx="201630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Hierarchical classification of life</a:t>
              </a:r>
              <a:endParaRPr lang="en-US" dirty="0"/>
            </a:p>
          </p:txBody>
        </p:sp>
      </p:grpSp>
      <p:sp>
        <p:nvSpPr>
          <p:cNvPr id="6" name="Freeform 5"/>
          <p:cNvSpPr/>
          <p:nvPr/>
        </p:nvSpPr>
        <p:spPr>
          <a:xfrm>
            <a:off x="6948701" y="1270000"/>
            <a:ext cx="2004799" cy="591316"/>
          </a:xfrm>
          <a:custGeom>
            <a:avLst/>
            <a:gdLst>
              <a:gd name="connsiteX0" fmla="*/ 154228 w 2004799"/>
              <a:gd name="connsiteY0" fmla="*/ 136071 h 591316"/>
              <a:gd name="connsiteX1" fmla="*/ 136085 w 2004799"/>
              <a:gd name="connsiteY1" fmla="*/ 181429 h 591316"/>
              <a:gd name="connsiteX2" fmla="*/ 99799 w 2004799"/>
              <a:gd name="connsiteY2" fmla="*/ 263071 h 591316"/>
              <a:gd name="connsiteX3" fmla="*/ 81656 w 2004799"/>
              <a:gd name="connsiteY3" fmla="*/ 317500 h 591316"/>
              <a:gd name="connsiteX4" fmla="*/ 90728 w 2004799"/>
              <a:gd name="connsiteY4" fmla="*/ 381000 h 591316"/>
              <a:gd name="connsiteX5" fmla="*/ 181442 w 2004799"/>
              <a:gd name="connsiteY5" fmla="*/ 353786 h 591316"/>
              <a:gd name="connsiteX6" fmla="*/ 235870 w 2004799"/>
              <a:gd name="connsiteY6" fmla="*/ 335643 h 591316"/>
              <a:gd name="connsiteX7" fmla="*/ 299370 w 2004799"/>
              <a:gd name="connsiteY7" fmla="*/ 299357 h 591316"/>
              <a:gd name="connsiteX8" fmla="*/ 326585 w 2004799"/>
              <a:gd name="connsiteY8" fmla="*/ 281214 h 591316"/>
              <a:gd name="connsiteX9" fmla="*/ 362870 w 2004799"/>
              <a:gd name="connsiteY9" fmla="*/ 263071 h 591316"/>
              <a:gd name="connsiteX10" fmla="*/ 399156 w 2004799"/>
              <a:gd name="connsiteY10" fmla="*/ 235857 h 591316"/>
              <a:gd name="connsiteX11" fmla="*/ 408228 w 2004799"/>
              <a:gd name="connsiteY11" fmla="*/ 272143 h 591316"/>
              <a:gd name="connsiteX12" fmla="*/ 390085 w 2004799"/>
              <a:gd name="connsiteY12" fmla="*/ 335643 h 591316"/>
              <a:gd name="connsiteX13" fmla="*/ 362870 w 2004799"/>
              <a:gd name="connsiteY13" fmla="*/ 362857 h 591316"/>
              <a:gd name="connsiteX14" fmla="*/ 344728 w 2004799"/>
              <a:gd name="connsiteY14" fmla="*/ 390071 h 591316"/>
              <a:gd name="connsiteX15" fmla="*/ 317513 w 2004799"/>
              <a:gd name="connsiteY15" fmla="*/ 426357 h 591316"/>
              <a:gd name="connsiteX16" fmla="*/ 263085 w 2004799"/>
              <a:gd name="connsiteY16" fmla="*/ 535214 h 591316"/>
              <a:gd name="connsiteX17" fmla="*/ 272156 w 2004799"/>
              <a:gd name="connsiteY17" fmla="*/ 508000 h 591316"/>
              <a:gd name="connsiteX18" fmla="*/ 290299 w 2004799"/>
              <a:gd name="connsiteY18" fmla="*/ 480786 h 591316"/>
              <a:gd name="connsiteX19" fmla="*/ 362870 w 2004799"/>
              <a:gd name="connsiteY19" fmla="*/ 408214 h 591316"/>
              <a:gd name="connsiteX20" fmla="*/ 381013 w 2004799"/>
              <a:gd name="connsiteY20" fmla="*/ 371929 h 591316"/>
              <a:gd name="connsiteX21" fmla="*/ 480799 w 2004799"/>
              <a:gd name="connsiteY21" fmla="*/ 272143 h 591316"/>
              <a:gd name="connsiteX22" fmla="*/ 508013 w 2004799"/>
              <a:gd name="connsiteY22" fmla="*/ 244929 h 591316"/>
              <a:gd name="connsiteX23" fmla="*/ 526156 w 2004799"/>
              <a:gd name="connsiteY23" fmla="*/ 217714 h 591316"/>
              <a:gd name="connsiteX24" fmla="*/ 544299 w 2004799"/>
              <a:gd name="connsiteY24" fmla="*/ 244929 h 591316"/>
              <a:gd name="connsiteX25" fmla="*/ 535228 w 2004799"/>
              <a:gd name="connsiteY25" fmla="*/ 290286 h 591316"/>
              <a:gd name="connsiteX26" fmla="*/ 508013 w 2004799"/>
              <a:gd name="connsiteY26" fmla="*/ 371929 h 591316"/>
              <a:gd name="connsiteX27" fmla="*/ 489870 w 2004799"/>
              <a:gd name="connsiteY27" fmla="*/ 426357 h 591316"/>
              <a:gd name="connsiteX28" fmla="*/ 480799 w 2004799"/>
              <a:gd name="connsiteY28" fmla="*/ 480786 h 591316"/>
              <a:gd name="connsiteX29" fmla="*/ 462656 w 2004799"/>
              <a:gd name="connsiteY29" fmla="*/ 535214 h 591316"/>
              <a:gd name="connsiteX30" fmla="*/ 498942 w 2004799"/>
              <a:gd name="connsiteY30" fmla="*/ 480786 h 591316"/>
              <a:gd name="connsiteX31" fmla="*/ 526156 w 2004799"/>
              <a:gd name="connsiteY31" fmla="*/ 435429 h 591316"/>
              <a:gd name="connsiteX32" fmla="*/ 671299 w 2004799"/>
              <a:gd name="connsiteY32" fmla="*/ 244929 h 591316"/>
              <a:gd name="connsiteX33" fmla="*/ 707585 w 2004799"/>
              <a:gd name="connsiteY33" fmla="*/ 199571 h 591316"/>
              <a:gd name="connsiteX34" fmla="*/ 780156 w 2004799"/>
              <a:gd name="connsiteY34" fmla="*/ 127000 h 591316"/>
              <a:gd name="connsiteX35" fmla="*/ 825513 w 2004799"/>
              <a:gd name="connsiteY35" fmla="*/ 63500 h 591316"/>
              <a:gd name="connsiteX36" fmla="*/ 861799 w 2004799"/>
              <a:gd name="connsiteY36" fmla="*/ 0 h 591316"/>
              <a:gd name="connsiteX37" fmla="*/ 852728 w 2004799"/>
              <a:gd name="connsiteY37" fmla="*/ 36286 h 591316"/>
              <a:gd name="connsiteX38" fmla="*/ 816442 w 2004799"/>
              <a:gd name="connsiteY38" fmla="*/ 208643 h 591316"/>
              <a:gd name="connsiteX39" fmla="*/ 780156 w 2004799"/>
              <a:gd name="connsiteY39" fmla="*/ 326571 h 591316"/>
              <a:gd name="connsiteX40" fmla="*/ 762013 w 2004799"/>
              <a:gd name="connsiteY40" fmla="*/ 453571 h 591316"/>
              <a:gd name="connsiteX41" fmla="*/ 780156 w 2004799"/>
              <a:gd name="connsiteY41" fmla="*/ 399143 h 591316"/>
              <a:gd name="connsiteX42" fmla="*/ 798299 w 2004799"/>
              <a:gd name="connsiteY42" fmla="*/ 353786 h 591316"/>
              <a:gd name="connsiteX43" fmla="*/ 825513 w 2004799"/>
              <a:gd name="connsiteY43" fmla="*/ 299357 h 591316"/>
              <a:gd name="connsiteX44" fmla="*/ 870870 w 2004799"/>
              <a:gd name="connsiteY44" fmla="*/ 190500 h 591316"/>
              <a:gd name="connsiteX45" fmla="*/ 825513 w 2004799"/>
              <a:gd name="connsiteY45" fmla="*/ 435429 h 591316"/>
              <a:gd name="connsiteX46" fmla="*/ 789228 w 2004799"/>
              <a:gd name="connsiteY46" fmla="*/ 544286 h 591316"/>
              <a:gd name="connsiteX47" fmla="*/ 780156 w 2004799"/>
              <a:gd name="connsiteY47" fmla="*/ 589643 h 591316"/>
              <a:gd name="connsiteX48" fmla="*/ 798299 w 2004799"/>
              <a:gd name="connsiteY48" fmla="*/ 553357 h 591316"/>
              <a:gd name="connsiteX49" fmla="*/ 825513 w 2004799"/>
              <a:gd name="connsiteY49" fmla="*/ 508000 h 591316"/>
              <a:gd name="connsiteX50" fmla="*/ 843656 w 2004799"/>
              <a:gd name="connsiteY50" fmla="*/ 471714 h 591316"/>
              <a:gd name="connsiteX51" fmla="*/ 1006942 w 2004799"/>
              <a:gd name="connsiteY51" fmla="*/ 244929 h 591316"/>
              <a:gd name="connsiteX52" fmla="*/ 1025085 w 2004799"/>
              <a:gd name="connsiteY52" fmla="*/ 290286 h 591316"/>
              <a:gd name="connsiteX53" fmla="*/ 1016013 w 2004799"/>
              <a:gd name="connsiteY53" fmla="*/ 335643 h 591316"/>
              <a:gd name="connsiteX54" fmla="*/ 979728 w 2004799"/>
              <a:gd name="connsiteY54" fmla="*/ 462643 h 591316"/>
              <a:gd name="connsiteX55" fmla="*/ 961585 w 2004799"/>
              <a:gd name="connsiteY55" fmla="*/ 508000 h 591316"/>
              <a:gd name="connsiteX56" fmla="*/ 943442 w 2004799"/>
              <a:gd name="connsiteY56" fmla="*/ 562429 h 591316"/>
              <a:gd name="connsiteX57" fmla="*/ 1097656 w 2004799"/>
              <a:gd name="connsiteY57" fmla="*/ 281214 h 591316"/>
              <a:gd name="connsiteX58" fmla="*/ 1133942 w 2004799"/>
              <a:gd name="connsiteY58" fmla="*/ 235857 h 591316"/>
              <a:gd name="connsiteX59" fmla="*/ 1206513 w 2004799"/>
              <a:gd name="connsiteY59" fmla="*/ 163286 h 591316"/>
              <a:gd name="connsiteX60" fmla="*/ 1215585 w 2004799"/>
              <a:gd name="connsiteY60" fmla="*/ 199571 h 591316"/>
              <a:gd name="connsiteX61" fmla="*/ 1206513 w 2004799"/>
              <a:gd name="connsiteY61" fmla="*/ 235857 h 591316"/>
              <a:gd name="connsiteX62" fmla="*/ 1197442 w 2004799"/>
              <a:gd name="connsiteY62" fmla="*/ 281214 h 591316"/>
              <a:gd name="connsiteX63" fmla="*/ 1152085 w 2004799"/>
              <a:gd name="connsiteY63" fmla="*/ 426357 h 591316"/>
              <a:gd name="connsiteX64" fmla="*/ 1143013 w 2004799"/>
              <a:gd name="connsiteY64" fmla="*/ 471714 h 591316"/>
              <a:gd name="connsiteX65" fmla="*/ 1115799 w 2004799"/>
              <a:gd name="connsiteY65" fmla="*/ 544286 h 591316"/>
              <a:gd name="connsiteX66" fmla="*/ 1152085 w 2004799"/>
              <a:gd name="connsiteY66" fmla="*/ 526143 h 591316"/>
              <a:gd name="connsiteX67" fmla="*/ 1206513 w 2004799"/>
              <a:gd name="connsiteY67" fmla="*/ 444500 h 591316"/>
              <a:gd name="connsiteX68" fmla="*/ 1351656 w 2004799"/>
              <a:gd name="connsiteY68" fmla="*/ 281214 h 591316"/>
              <a:gd name="connsiteX69" fmla="*/ 1442370 w 2004799"/>
              <a:gd name="connsiteY69" fmla="*/ 190500 h 591316"/>
              <a:gd name="connsiteX70" fmla="*/ 1469585 w 2004799"/>
              <a:gd name="connsiteY70" fmla="*/ 163286 h 591316"/>
              <a:gd name="connsiteX71" fmla="*/ 1460513 w 2004799"/>
              <a:gd name="connsiteY71" fmla="*/ 326571 h 591316"/>
              <a:gd name="connsiteX72" fmla="*/ 1451442 w 2004799"/>
              <a:gd name="connsiteY72" fmla="*/ 489857 h 591316"/>
              <a:gd name="connsiteX73" fmla="*/ 1478656 w 2004799"/>
              <a:gd name="connsiteY73" fmla="*/ 453571 h 591316"/>
              <a:gd name="connsiteX74" fmla="*/ 1496799 w 2004799"/>
              <a:gd name="connsiteY74" fmla="*/ 426357 h 591316"/>
              <a:gd name="connsiteX75" fmla="*/ 1560299 w 2004799"/>
              <a:gd name="connsiteY75" fmla="*/ 344714 h 591316"/>
              <a:gd name="connsiteX76" fmla="*/ 1660085 w 2004799"/>
              <a:gd name="connsiteY76" fmla="*/ 199571 h 591316"/>
              <a:gd name="connsiteX77" fmla="*/ 1705442 w 2004799"/>
              <a:gd name="connsiteY77" fmla="*/ 154214 h 591316"/>
              <a:gd name="connsiteX78" fmla="*/ 1696370 w 2004799"/>
              <a:gd name="connsiteY78" fmla="*/ 181429 h 591316"/>
              <a:gd name="connsiteX79" fmla="*/ 1678228 w 2004799"/>
              <a:gd name="connsiteY79" fmla="*/ 399143 h 591316"/>
              <a:gd name="connsiteX80" fmla="*/ 1669156 w 2004799"/>
              <a:gd name="connsiteY80" fmla="*/ 453571 h 591316"/>
              <a:gd name="connsiteX81" fmla="*/ 1750799 w 2004799"/>
              <a:gd name="connsiteY81" fmla="*/ 308429 h 591316"/>
              <a:gd name="connsiteX82" fmla="*/ 1778013 w 2004799"/>
              <a:gd name="connsiteY82" fmla="*/ 263071 h 591316"/>
              <a:gd name="connsiteX83" fmla="*/ 1850585 w 2004799"/>
              <a:gd name="connsiteY83" fmla="*/ 181429 h 591316"/>
              <a:gd name="connsiteX84" fmla="*/ 1832442 w 2004799"/>
              <a:gd name="connsiteY84" fmla="*/ 480786 h 591316"/>
              <a:gd name="connsiteX85" fmla="*/ 1905013 w 2004799"/>
              <a:gd name="connsiteY85" fmla="*/ 381000 h 591316"/>
              <a:gd name="connsiteX86" fmla="*/ 1968513 w 2004799"/>
              <a:gd name="connsiteY86" fmla="*/ 299357 h 591316"/>
              <a:gd name="connsiteX87" fmla="*/ 1977585 w 2004799"/>
              <a:gd name="connsiteY87" fmla="*/ 362857 h 591316"/>
              <a:gd name="connsiteX88" fmla="*/ 1959442 w 2004799"/>
              <a:gd name="connsiteY88" fmla="*/ 417286 h 591316"/>
              <a:gd name="connsiteX89" fmla="*/ 1977585 w 2004799"/>
              <a:gd name="connsiteY89" fmla="*/ 390071 h 591316"/>
              <a:gd name="connsiteX90" fmla="*/ 2004799 w 2004799"/>
              <a:gd name="connsiteY90" fmla="*/ 308429 h 591316"/>
              <a:gd name="connsiteX91" fmla="*/ 1995728 w 2004799"/>
              <a:gd name="connsiteY91" fmla="*/ 381000 h 591316"/>
              <a:gd name="connsiteX92" fmla="*/ 1986656 w 2004799"/>
              <a:gd name="connsiteY92" fmla="*/ 480786 h 591316"/>
              <a:gd name="connsiteX93" fmla="*/ 1959442 w 2004799"/>
              <a:gd name="connsiteY93" fmla="*/ 462643 h 591316"/>
              <a:gd name="connsiteX94" fmla="*/ 1905013 w 2004799"/>
              <a:gd name="connsiteY94" fmla="*/ 390071 h 591316"/>
              <a:gd name="connsiteX95" fmla="*/ 1750799 w 2004799"/>
              <a:gd name="connsiteY95" fmla="*/ 163286 h 591316"/>
              <a:gd name="connsiteX96" fmla="*/ 1741728 w 2004799"/>
              <a:gd name="connsiteY96" fmla="*/ 190500 h 591316"/>
              <a:gd name="connsiteX97" fmla="*/ 1750799 w 2004799"/>
              <a:gd name="connsiteY97" fmla="*/ 408214 h 591316"/>
              <a:gd name="connsiteX98" fmla="*/ 1714513 w 2004799"/>
              <a:gd name="connsiteY98" fmla="*/ 335643 h 591316"/>
              <a:gd name="connsiteX99" fmla="*/ 1687299 w 2004799"/>
              <a:gd name="connsiteY99" fmla="*/ 290286 h 591316"/>
              <a:gd name="connsiteX100" fmla="*/ 1605656 w 2004799"/>
              <a:gd name="connsiteY100" fmla="*/ 208643 h 591316"/>
              <a:gd name="connsiteX101" fmla="*/ 1569370 w 2004799"/>
              <a:gd name="connsiteY101" fmla="*/ 163286 h 591316"/>
              <a:gd name="connsiteX102" fmla="*/ 1542156 w 2004799"/>
              <a:gd name="connsiteY102" fmla="*/ 145143 h 591316"/>
              <a:gd name="connsiteX103" fmla="*/ 1505870 w 2004799"/>
              <a:gd name="connsiteY103" fmla="*/ 117929 h 591316"/>
              <a:gd name="connsiteX104" fmla="*/ 1478656 w 2004799"/>
              <a:gd name="connsiteY104" fmla="*/ 127000 h 591316"/>
              <a:gd name="connsiteX105" fmla="*/ 1487728 w 2004799"/>
              <a:gd name="connsiteY105" fmla="*/ 344714 h 591316"/>
              <a:gd name="connsiteX106" fmla="*/ 1496799 w 2004799"/>
              <a:gd name="connsiteY106" fmla="*/ 381000 h 591316"/>
              <a:gd name="connsiteX107" fmla="*/ 1542156 w 2004799"/>
              <a:gd name="connsiteY107" fmla="*/ 489857 h 591316"/>
              <a:gd name="connsiteX108" fmla="*/ 1524013 w 2004799"/>
              <a:gd name="connsiteY108" fmla="*/ 453571 h 591316"/>
              <a:gd name="connsiteX109" fmla="*/ 1424228 w 2004799"/>
              <a:gd name="connsiteY109" fmla="*/ 335643 h 591316"/>
              <a:gd name="connsiteX110" fmla="*/ 1324442 w 2004799"/>
              <a:gd name="connsiteY110" fmla="*/ 235857 h 591316"/>
              <a:gd name="connsiteX111" fmla="*/ 1324442 w 2004799"/>
              <a:gd name="connsiteY111" fmla="*/ 444500 h 591316"/>
              <a:gd name="connsiteX112" fmla="*/ 1333513 w 2004799"/>
              <a:gd name="connsiteY112" fmla="*/ 498929 h 591316"/>
              <a:gd name="connsiteX113" fmla="*/ 1270013 w 2004799"/>
              <a:gd name="connsiteY113" fmla="*/ 408214 h 591316"/>
              <a:gd name="connsiteX114" fmla="*/ 1242799 w 2004799"/>
              <a:gd name="connsiteY114" fmla="*/ 362857 h 591316"/>
              <a:gd name="connsiteX115" fmla="*/ 1161156 w 2004799"/>
              <a:gd name="connsiteY115" fmla="*/ 254000 h 591316"/>
              <a:gd name="connsiteX116" fmla="*/ 1124870 w 2004799"/>
              <a:gd name="connsiteY116" fmla="*/ 199571 h 591316"/>
              <a:gd name="connsiteX117" fmla="*/ 1106728 w 2004799"/>
              <a:gd name="connsiteY117" fmla="*/ 281214 h 591316"/>
              <a:gd name="connsiteX118" fmla="*/ 1133942 w 2004799"/>
              <a:gd name="connsiteY118" fmla="*/ 526143 h 591316"/>
              <a:gd name="connsiteX119" fmla="*/ 1061370 w 2004799"/>
              <a:gd name="connsiteY119" fmla="*/ 371929 h 591316"/>
              <a:gd name="connsiteX120" fmla="*/ 988799 w 2004799"/>
              <a:gd name="connsiteY120" fmla="*/ 263071 h 591316"/>
              <a:gd name="connsiteX121" fmla="*/ 970656 w 2004799"/>
              <a:gd name="connsiteY121" fmla="*/ 317500 h 591316"/>
              <a:gd name="connsiteX122" fmla="*/ 952513 w 2004799"/>
              <a:gd name="connsiteY122" fmla="*/ 435429 h 591316"/>
              <a:gd name="connsiteX123" fmla="*/ 961585 w 2004799"/>
              <a:gd name="connsiteY123" fmla="*/ 526143 h 591316"/>
              <a:gd name="connsiteX124" fmla="*/ 934370 w 2004799"/>
              <a:gd name="connsiteY124" fmla="*/ 480786 h 591316"/>
              <a:gd name="connsiteX125" fmla="*/ 798299 w 2004799"/>
              <a:gd name="connsiteY125" fmla="*/ 317500 h 591316"/>
              <a:gd name="connsiteX126" fmla="*/ 789228 w 2004799"/>
              <a:gd name="connsiteY126" fmla="*/ 462643 h 591316"/>
              <a:gd name="connsiteX127" fmla="*/ 798299 w 2004799"/>
              <a:gd name="connsiteY127" fmla="*/ 489857 h 591316"/>
              <a:gd name="connsiteX128" fmla="*/ 707585 w 2004799"/>
              <a:gd name="connsiteY128" fmla="*/ 344714 h 591316"/>
              <a:gd name="connsiteX129" fmla="*/ 716656 w 2004799"/>
              <a:gd name="connsiteY129" fmla="*/ 480786 h 591316"/>
              <a:gd name="connsiteX130" fmla="*/ 734799 w 2004799"/>
              <a:gd name="connsiteY130" fmla="*/ 562429 h 591316"/>
              <a:gd name="connsiteX131" fmla="*/ 707585 w 2004799"/>
              <a:gd name="connsiteY131" fmla="*/ 544286 h 591316"/>
              <a:gd name="connsiteX132" fmla="*/ 689442 w 2004799"/>
              <a:gd name="connsiteY132" fmla="*/ 517071 h 591316"/>
              <a:gd name="connsiteX133" fmla="*/ 662228 w 2004799"/>
              <a:gd name="connsiteY133" fmla="*/ 489857 h 591316"/>
              <a:gd name="connsiteX134" fmla="*/ 571513 w 2004799"/>
              <a:gd name="connsiteY134" fmla="*/ 344714 h 591316"/>
              <a:gd name="connsiteX135" fmla="*/ 553370 w 2004799"/>
              <a:gd name="connsiteY135" fmla="*/ 381000 h 591316"/>
              <a:gd name="connsiteX136" fmla="*/ 544299 w 2004799"/>
              <a:gd name="connsiteY136" fmla="*/ 435429 h 591316"/>
              <a:gd name="connsiteX137" fmla="*/ 526156 w 2004799"/>
              <a:gd name="connsiteY137" fmla="*/ 399143 h 591316"/>
              <a:gd name="connsiteX138" fmla="*/ 498942 w 2004799"/>
              <a:gd name="connsiteY138" fmla="*/ 353786 h 591316"/>
              <a:gd name="connsiteX139" fmla="*/ 408228 w 2004799"/>
              <a:gd name="connsiteY139" fmla="*/ 217714 h 591316"/>
              <a:gd name="connsiteX140" fmla="*/ 362870 w 2004799"/>
              <a:gd name="connsiteY140" fmla="*/ 317500 h 591316"/>
              <a:gd name="connsiteX141" fmla="*/ 335656 w 2004799"/>
              <a:gd name="connsiteY141" fmla="*/ 399143 h 591316"/>
              <a:gd name="connsiteX142" fmla="*/ 326585 w 2004799"/>
              <a:gd name="connsiteY142" fmla="*/ 444500 h 591316"/>
              <a:gd name="connsiteX143" fmla="*/ 317513 w 2004799"/>
              <a:gd name="connsiteY143" fmla="*/ 471714 h 591316"/>
              <a:gd name="connsiteX144" fmla="*/ 308442 w 2004799"/>
              <a:gd name="connsiteY144" fmla="*/ 508000 h 591316"/>
              <a:gd name="connsiteX145" fmla="*/ 290299 w 2004799"/>
              <a:gd name="connsiteY145" fmla="*/ 399143 h 591316"/>
              <a:gd name="connsiteX146" fmla="*/ 281228 w 2004799"/>
              <a:gd name="connsiteY146" fmla="*/ 353786 h 591316"/>
              <a:gd name="connsiteX147" fmla="*/ 254013 w 2004799"/>
              <a:gd name="connsiteY147" fmla="*/ 299357 h 591316"/>
              <a:gd name="connsiteX148" fmla="*/ 226799 w 2004799"/>
              <a:gd name="connsiteY148" fmla="*/ 226786 h 591316"/>
              <a:gd name="connsiteX149" fmla="*/ 217728 w 2004799"/>
              <a:gd name="connsiteY149" fmla="*/ 263071 h 591316"/>
              <a:gd name="connsiteX150" fmla="*/ 199585 w 2004799"/>
              <a:gd name="connsiteY150" fmla="*/ 317500 h 591316"/>
              <a:gd name="connsiteX151" fmla="*/ 190513 w 2004799"/>
              <a:gd name="connsiteY151" fmla="*/ 371929 h 591316"/>
              <a:gd name="connsiteX152" fmla="*/ 181442 w 2004799"/>
              <a:gd name="connsiteY152" fmla="*/ 408214 h 591316"/>
              <a:gd name="connsiteX153" fmla="*/ 163299 w 2004799"/>
              <a:gd name="connsiteY153" fmla="*/ 353786 h 591316"/>
              <a:gd name="connsiteX154" fmla="*/ 127013 w 2004799"/>
              <a:gd name="connsiteY154" fmla="*/ 290286 h 591316"/>
              <a:gd name="connsiteX155" fmla="*/ 117942 w 2004799"/>
              <a:gd name="connsiteY155" fmla="*/ 263071 h 591316"/>
              <a:gd name="connsiteX156" fmla="*/ 99799 w 2004799"/>
              <a:gd name="connsiteY156" fmla="*/ 299357 h 591316"/>
              <a:gd name="connsiteX157" fmla="*/ 81656 w 2004799"/>
              <a:gd name="connsiteY157" fmla="*/ 471714 h 591316"/>
              <a:gd name="connsiteX158" fmla="*/ 90728 w 2004799"/>
              <a:gd name="connsiteY158" fmla="*/ 535214 h 591316"/>
              <a:gd name="connsiteX159" fmla="*/ 99799 w 2004799"/>
              <a:gd name="connsiteY159" fmla="*/ 508000 h 591316"/>
              <a:gd name="connsiteX160" fmla="*/ 90728 w 2004799"/>
              <a:gd name="connsiteY160" fmla="*/ 435429 h 591316"/>
              <a:gd name="connsiteX161" fmla="*/ 72585 w 2004799"/>
              <a:gd name="connsiteY161" fmla="*/ 353786 h 591316"/>
              <a:gd name="connsiteX162" fmla="*/ 54442 w 2004799"/>
              <a:gd name="connsiteY162" fmla="*/ 326571 h 591316"/>
              <a:gd name="connsiteX163" fmla="*/ 27228 w 2004799"/>
              <a:gd name="connsiteY163" fmla="*/ 317500 h 591316"/>
              <a:gd name="connsiteX164" fmla="*/ 9085 w 2004799"/>
              <a:gd name="connsiteY164" fmla="*/ 362857 h 591316"/>
              <a:gd name="connsiteX165" fmla="*/ 13 w 2004799"/>
              <a:gd name="connsiteY165" fmla="*/ 453571 h 591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</a:cxnLst>
            <a:rect l="l" t="t" r="r" b="b"/>
            <a:pathLst>
              <a:path w="2004799" h="591316">
                <a:moveTo>
                  <a:pt x="154228" y="136071"/>
                </a:moveTo>
                <a:cubicBezTo>
                  <a:pt x="148180" y="151190"/>
                  <a:pt x="142699" y="166549"/>
                  <a:pt x="136085" y="181429"/>
                </a:cubicBezTo>
                <a:cubicBezTo>
                  <a:pt x="107564" y="245601"/>
                  <a:pt x="126692" y="189116"/>
                  <a:pt x="99799" y="263071"/>
                </a:cubicBezTo>
                <a:cubicBezTo>
                  <a:pt x="93263" y="281044"/>
                  <a:pt x="81656" y="317500"/>
                  <a:pt x="81656" y="317500"/>
                </a:cubicBezTo>
                <a:cubicBezTo>
                  <a:pt x="84680" y="338667"/>
                  <a:pt x="74494" y="367085"/>
                  <a:pt x="90728" y="381000"/>
                </a:cubicBezTo>
                <a:cubicBezTo>
                  <a:pt x="109012" y="396672"/>
                  <a:pt x="165086" y="360328"/>
                  <a:pt x="181442" y="353786"/>
                </a:cubicBezTo>
                <a:cubicBezTo>
                  <a:pt x="199198" y="346683"/>
                  <a:pt x="235870" y="335643"/>
                  <a:pt x="235870" y="335643"/>
                </a:cubicBezTo>
                <a:cubicBezTo>
                  <a:pt x="302176" y="291440"/>
                  <a:pt x="218804" y="345395"/>
                  <a:pt x="299370" y="299357"/>
                </a:cubicBezTo>
                <a:cubicBezTo>
                  <a:pt x="308836" y="293948"/>
                  <a:pt x="317119" y="286623"/>
                  <a:pt x="326585" y="281214"/>
                </a:cubicBezTo>
                <a:cubicBezTo>
                  <a:pt x="338326" y="274505"/>
                  <a:pt x="351403" y="270238"/>
                  <a:pt x="362870" y="263071"/>
                </a:cubicBezTo>
                <a:cubicBezTo>
                  <a:pt x="375691" y="255058"/>
                  <a:pt x="387061" y="244928"/>
                  <a:pt x="399156" y="235857"/>
                </a:cubicBezTo>
                <a:cubicBezTo>
                  <a:pt x="402180" y="247952"/>
                  <a:pt x="408228" y="259675"/>
                  <a:pt x="408228" y="272143"/>
                </a:cubicBezTo>
                <a:cubicBezTo>
                  <a:pt x="408228" y="275165"/>
                  <a:pt x="394362" y="329228"/>
                  <a:pt x="390085" y="335643"/>
                </a:cubicBezTo>
                <a:cubicBezTo>
                  <a:pt x="382969" y="346317"/>
                  <a:pt x="371083" y="353001"/>
                  <a:pt x="362870" y="362857"/>
                </a:cubicBezTo>
                <a:cubicBezTo>
                  <a:pt x="355891" y="371232"/>
                  <a:pt x="351065" y="381199"/>
                  <a:pt x="344728" y="390071"/>
                </a:cubicBezTo>
                <a:cubicBezTo>
                  <a:pt x="335940" y="402374"/>
                  <a:pt x="326183" y="413971"/>
                  <a:pt x="317513" y="426357"/>
                </a:cubicBezTo>
                <a:cubicBezTo>
                  <a:pt x="272750" y="490305"/>
                  <a:pt x="286256" y="465707"/>
                  <a:pt x="263085" y="535214"/>
                </a:cubicBezTo>
                <a:cubicBezTo>
                  <a:pt x="260061" y="544285"/>
                  <a:pt x="266852" y="515956"/>
                  <a:pt x="272156" y="508000"/>
                </a:cubicBezTo>
                <a:cubicBezTo>
                  <a:pt x="278204" y="498929"/>
                  <a:pt x="283962" y="489658"/>
                  <a:pt x="290299" y="480786"/>
                </a:cubicBezTo>
                <a:cubicBezTo>
                  <a:pt x="324817" y="432461"/>
                  <a:pt x="311231" y="449526"/>
                  <a:pt x="362870" y="408214"/>
                </a:cubicBezTo>
                <a:cubicBezTo>
                  <a:pt x="368918" y="396119"/>
                  <a:pt x="372157" y="382148"/>
                  <a:pt x="381013" y="371929"/>
                </a:cubicBezTo>
                <a:cubicBezTo>
                  <a:pt x="411821" y="336382"/>
                  <a:pt x="447537" y="305405"/>
                  <a:pt x="480799" y="272143"/>
                </a:cubicBezTo>
                <a:cubicBezTo>
                  <a:pt x="489870" y="263072"/>
                  <a:pt x="500897" y="255603"/>
                  <a:pt x="508013" y="244929"/>
                </a:cubicBezTo>
                <a:lnTo>
                  <a:pt x="526156" y="217714"/>
                </a:lnTo>
                <a:cubicBezTo>
                  <a:pt x="532204" y="226786"/>
                  <a:pt x="542947" y="234110"/>
                  <a:pt x="544299" y="244929"/>
                </a:cubicBezTo>
                <a:cubicBezTo>
                  <a:pt x="546212" y="260228"/>
                  <a:pt x="539464" y="275461"/>
                  <a:pt x="535228" y="290286"/>
                </a:cubicBezTo>
                <a:cubicBezTo>
                  <a:pt x="527347" y="317869"/>
                  <a:pt x="517085" y="344715"/>
                  <a:pt x="508013" y="371929"/>
                </a:cubicBezTo>
                <a:lnTo>
                  <a:pt x="489870" y="426357"/>
                </a:lnTo>
                <a:cubicBezTo>
                  <a:pt x="486846" y="444500"/>
                  <a:pt x="485260" y="462942"/>
                  <a:pt x="480799" y="480786"/>
                </a:cubicBezTo>
                <a:cubicBezTo>
                  <a:pt x="476161" y="499339"/>
                  <a:pt x="452048" y="551126"/>
                  <a:pt x="462656" y="535214"/>
                </a:cubicBezTo>
                <a:cubicBezTo>
                  <a:pt x="474751" y="517071"/>
                  <a:pt x="487724" y="499484"/>
                  <a:pt x="498942" y="480786"/>
                </a:cubicBezTo>
                <a:cubicBezTo>
                  <a:pt x="508013" y="465667"/>
                  <a:pt x="515753" y="449665"/>
                  <a:pt x="526156" y="435429"/>
                </a:cubicBezTo>
                <a:cubicBezTo>
                  <a:pt x="573258" y="370974"/>
                  <a:pt x="622625" y="308205"/>
                  <a:pt x="671299" y="244929"/>
                </a:cubicBezTo>
                <a:cubicBezTo>
                  <a:pt x="683104" y="229582"/>
                  <a:pt x="693894" y="213262"/>
                  <a:pt x="707585" y="199571"/>
                </a:cubicBezTo>
                <a:cubicBezTo>
                  <a:pt x="731775" y="175381"/>
                  <a:pt x="758255" y="153281"/>
                  <a:pt x="780156" y="127000"/>
                </a:cubicBezTo>
                <a:cubicBezTo>
                  <a:pt x="899556" y="-16280"/>
                  <a:pt x="698121" y="190892"/>
                  <a:pt x="825513" y="63500"/>
                </a:cubicBezTo>
                <a:cubicBezTo>
                  <a:pt x="830103" y="49730"/>
                  <a:pt x="843494" y="0"/>
                  <a:pt x="861799" y="0"/>
                </a:cubicBezTo>
                <a:cubicBezTo>
                  <a:pt x="874267" y="0"/>
                  <a:pt x="855376" y="24103"/>
                  <a:pt x="852728" y="36286"/>
                </a:cubicBezTo>
                <a:cubicBezTo>
                  <a:pt x="840256" y="93658"/>
                  <a:pt x="828337" y="151149"/>
                  <a:pt x="816442" y="208643"/>
                </a:cubicBezTo>
                <a:cubicBezTo>
                  <a:pt x="795147" y="311569"/>
                  <a:pt x="815763" y="273162"/>
                  <a:pt x="780156" y="326571"/>
                </a:cubicBezTo>
                <a:cubicBezTo>
                  <a:pt x="777784" y="340804"/>
                  <a:pt x="759176" y="447897"/>
                  <a:pt x="762013" y="453571"/>
                </a:cubicBezTo>
                <a:cubicBezTo>
                  <a:pt x="770565" y="470676"/>
                  <a:pt x="773620" y="417116"/>
                  <a:pt x="780156" y="399143"/>
                </a:cubicBezTo>
                <a:cubicBezTo>
                  <a:pt x="785721" y="383840"/>
                  <a:pt x="791561" y="368610"/>
                  <a:pt x="798299" y="353786"/>
                </a:cubicBezTo>
                <a:cubicBezTo>
                  <a:pt x="806693" y="335320"/>
                  <a:pt x="817711" y="318081"/>
                  <a:pt x="825513" y="299357"/>
                </a:cubicBezTo>
                <a:cubicBezTo>
                  <a:pt x="886906" y="152013"/>
                  <a:pt x="796033" y="340177"/>
                  <a:pt x="870870" y="190500"/>
                </a:cubicBezTo>
                <a:cubicBezTo>
                  <a:pt x="857755" y="282313"/>
                  <a:pt x="852501" y="327475"/>
                  <a:pt x="825513" y="435429"/>
                </a:cubicBezTo>
                <a:cubicBezTo>
                  <a:pt x="816236" y="472535"/>
                  <a:pt x="800020" y="507592"/>
                  <a:pt x="789228" y="544286"/>
                </a:cubicBezTo>
                <a:cubicBezTo>
                  <a:pt x="784877" y="559078"/>
                  <a:pt x="769254" y="578741"/>
                  <a:pt x="780156" y="589643"/>
                </a:cubicBezTo>
                <a:cubicBezTo>
                  <a:pt x="789718" y="599205"/>
                  <a:pt x="791732" y="565178"/>
                  <a:pt x="798299" y="553357"/>
                </a:cubicBezTo>
                <a:cubicBezTo>
                  <a:pt x="806862" y="537944"/>
                  <a:pt x="816950" y="523413"/>
                  <a:pt x="825513" y="508000"/>
                </a:cubicBezTo>
                <a:cubicBezTo>
                  <a:pt x="832080" y="496179"/>
                  <a:pt x="837089" y="483535"/>
                  <a:pt x="843656" y="471714"/>
                </a:cubicBezTo>
                <a:cubicBezTo>
                  <a:pt x="931753" y="313140"/>
                  <a:pt x="889678" y="373919"/>
                  <a:pt x="1006942" y="244929"/>
                </a:cubicBezTo>
                <a:cubicBezTo>
                  <a:pt x="1012990" y="260048"/>
                  <a:pt x="1023465" y="274083"/>
                  <a:pt x="1025085" y="290286"/>
                </a:cubicBezTo>
                <a:cubicBezTo>
                  <a:pt x="1026619" y="305628"/>
                  <a:pt x="1019753" y="320685"/>
                  <a:pt x="1016013" y="335643"/>
                </a:cubicBezTo>
                <a:cubicBezTo>
                  <a:pt x="1011724" y="352800"/>
                  <a:pt x="992645" y="428197"/>
                  <a:pt x="979728" y="462643"/>
                </a:cubicBezTo>
                <a:cubicBezTo>
                  <a:pt x="974010" y="477890"/>
                  <a:pt x="967150" y="492697"/>
                  <a:pt x="961585" y="508000"/>
                </a:cubicBezTo>
                <a:cubicBezTo>
                  <a:pt x="955049" y="525973"/>
                  <a:pt x="933175" y="578564"/>
                  <a:pt x="943442" y="562429"/>
                </a:cubicBezTo>
                <a:cubicBezTo>
                  <a:pt x="1106422" y="306317"/>
                  <a:pt x="880959" y="668173"/>
                  <a:pt x="1097656" y="281214"/>
                </a:cubicBezTo>
                <a:cubicBezTo>
                  <a:pt x="1107116" y="264321"/>
                  <a:pt x="1120809" y="250084"/>
                  <a:pt x="1133942" y="235857"/>
                </a:cubicBezTo>
                <a:cubicBezTo>
                  <a:pt x="1157146" y="210719"/>
                  <a:pt x="1206513" y="163286"/>
                  <a:pt x="1206513" y="163286"/>
                </a:cubicBezTo>
                <a:cubicBezTo>
                  <a:pt x="1209537" y="175381"/>
                  <a:pt x="1215585" y="187104"/>
                  <a:pt x="1215585" y="199571"/>
                </a:cubicBezTo>
                <a:cubicBezTo>
                  <a:pt x="1215585" y="212039"/>
                  <a:pt x="1209218" y="223686"/>
                  <a:pt x="1206513" y="235857"/>
                </a:cubicBezTo>
                <a:cubicBezTo>
                  <a:pt x="1203168" y="250908"/>
                  <a:pt x="1201678" y="266389"/>
                  <a:pt x="1197442" y="281214"/>
                </a:cubicBezTo>
                <a:cubicBezTo>
                  <a:pt x="1183517" y="329952"/>
                  <a:pt x="1166010" y="377619"/>
                  <a:pt x="1152085" y="426357"/>
                </a:cubicBezTo>
                <a:cubicBezTo>
                  <a:pt x="1147849" y="441182"/>
                  <a:pt x="1147547" y="456977"/>
                  <a:pt x="1143013" y="471714"/>
                </a:cubicBezTo>
                <a:cubicBezTo>
                  <a:pt x="1135415" y="496407"/>
                  <a:pt x="1111551" y="518802"/>
                  <a:pt x="1115799" y="544286"/>
                </a:cubicBezTo>
                <a:cubicBezTo>
                  <a:pt x="1118022" y="557625"/>
                  <a:pt x="1139990" y="532191"/>
                  <a:pt x="1152085" y="526143"/>
                </a:cubicBezTo>
                <a:cubicBezTo>
                  <a:pt x="1182268" y="450686"/>
                  <a:pt x="1152740" y="507236"/>
                  <a:pt x="1206513" y="444500"/>
                </a:cubicBezTo>
                <a:cubicBezTo>
                  <a:pt x="1347417" y="280112"/>
                  <a:pt x="1210216" y="422655"/>
                  <a:pt x="1351656" y="281214"/>
                </a:cubicBezTo>
                <a:lnTo>
                  <a:pt x="1442370" y="190500"/>
                </a:lnTo>
                <a:lnTo>
                  <a:pt x="1469585" y="163286"/>
                </a:lnTo>
                <a:cubicBezTo>
                  <a:pt x="1466561" y="217714"/>
                  <a:pt x="1466321" y="272369"/>
                  <a:pt x="1460513" y="326571"/>
                </a:cubicBezTo>
                <a:cubicBezTo>
                  <a:pt x="1443320" y="487036"/>
                  <a:pt x="1434014" y="350444"/>
                  <a:pt x="1451442" y="489857"/>
                </a:cubicBezTo>
                <a:cubicBezTo>
                  <a:pt x="1460513" y="477762"/>
                  <a:pt x="1469868" y="465874"/>
                  <a:pt x="1478656" y="453571"/>
                </a:cubicBezTo>
                <a:cubicBezTo>
                  <a:pt x="1484993" y="444699"/>
                  <a:pt x="1490258" y="435079"/>
                  <a:pt x="1496799" y="426357"/>
                </a:cubicBezTo>
                <a:cubicBezTo>
                  <a:pt x="1517485" y="398776"/>
                  <a:pt x="1540154" y="372693"/>
                  <a:pt x="1560299" y="344714"/>
                </a:cubicBezTo>
                <a:cubicBezTo>
                  <a:pt x="1594605" y="297067"/>
                  <a:pt x="1626931" y="248026"/>
                  <a:pt x="1660085" y="199571"/>
                </a:cubicBezTo>
                <a:cubicBezTo>
                  <a:pt x="1685446" y="162506"/>
                  <a:pt x="1667987" y="179185"/>
                  <a:pt x="1705442" y="154214"/>
                </a:cubicBezTo>
                <a:cubicBezTo>
                  <a:pt x="1702418" y="163286"/>
                  <a:pt x="1697942" y="171997"/>
                  <a:pt x="1696370" y="181429"/>
                </a:cubicBezTo>
                <a:cubicBezTo>
                  <a:pt x="1685112" y="248976"/>
                  <a:pt x="1684417" y="334157"/>
                  <a:pt x="1678228" y="399143"/>
                </a:cubicBezTo>
                <a:cubicBezTo>
                  <a:pt x="1676484" y="417453"/>
                  <a:pt x="1657666" y="467934"/>
                  <a:pt x="1669156" y="453571"/>
                </a:cubicBezTo>
                <a:cubicBezTo>
                  <a:pt x="1703832" y="410225"/>
                  <a:pt x="1723259" y="356625"/>
                  <a:pt x="1750799" y="308429"/>
                </a:cubicBezTo>
                <a:cubicBezTo>
                  <a:pt x="1759547" y="293120"/>
                  <a:pt x="1766299" y="276249"/>
                  <a:pt x="1778013" y="263071"/>
                </a:cubicBezTo>
                <a:lnTo>
                  <a:pt x="1850585" y="181429"/>
                </a:lnTo>
                <a:cubicBezTo>
                  <a:pt x="1849367" y="199694"/>
                  <a:pt x="1830267" y="478611"/>
                  <a:pt x="1832442" y="480786"/>
                </a:cubicBezTo>
                <a:cubicBezTo>
                  <a:pt x="1861524" y="509868"/>
                  <a:pt x="1884608" y="416709"/>
                  <a:pt x="1905013" y="381000"/>
                </a:cubicBezTo>
                <a:cubicBezTo>
                  <a:pt x="1946708" y="308034"/>
                  <a:pt x="1921015" y="331023"/>
                  <a:pt x="1968513" y="299357"/>
                </a:cubicBezTo>
                <a:cubicBezTo>
                  <a:pt x="1971537" y="320524"/>
                  <a:pt x="1979225" y="341538"/>
                  <a:pt x="1977585" y="362857"/>
                </a:cubicBezTo>
                <a:cubicBezTo>
                  <a:pt x="1976118" y="381925"/>
                  <a:pt x="1948834" y="433199"/>
                  <a:pt x="1959442" y="417286"/>
                </a:cubicBezTo>
                <a:cubicBezTo>
                  <a:pt x="1965490" y="408214"/>
                  <a:pt x="1973392" y="400135"/>
                  <a:pt x="1977585" y="390071"/>
                </a:cubicBezTo>
                <a:cubicBezTo>
                  <a:pt x="1988618" y="363592"/>
                  <a:pt x="1995728" y="335643"/>
                  <a:pt x="2004799" y="308429"/>
                </a:cubicBezTo>
                <a:cubicBezTo>
                  <a:pt x="2001775" y="332619"/>
                  <a:pt x="1998280" y="356755"/>
                  <a:pt x="1995728" y="381000"/>
                </a:cubicBezTo>
                <a:cubicBezTo>
                  <a:pt x="1992232" y="414216"/>
                  <a:pt x="2000221" y="450265"/>
                  <a:pt x="1986656" y="480786"/>
                </a:cubicBezTo>
                <a:cubicBezTo>
                  <a:pt x="1982228" y="490749"/>
                  <a:pt x="1967151" y="470352"/>
                  <a:pt x="1959442" y="462643"/>
                </a:cubicBezTo>
                <a:cubicBezTo>
                  <a:pt x="1944500" y="447701"/>
                  <a:pt x="1918042" y="411475"/>
                  <a:pt x="1905013" y="390071"/>
                </a:cubicBezTo>
                <a:cubicBezTo>
                  <a:pt x="1780717" y="185870"/>
                  <a:pt x="1847371" y="259858"/>
                  <a:pt x="1750799" y="163286"/>
                </a:cubicBezTo>
                <a:cubicBezTo>
                  <a:pt x="1747775" y="172357"/>
                  <a:pt x="1741728" y="180938"/>
                  <a:pt x="1741728" y="190500"/>
                </a:cubicBezTo>
                <a:cubicBezTo>
                  <a:pt x="1741728" y="263134"/>
                  <a:pt x="1764185" y="336824"/>
                  <a:pt x="1750799" y="408214"/>
                </a:cubicBezTo>
                <a:cubicBezTo>
                  <a:pt x="1745815" y="434796"/>
                  <a:pt x="1727335" y="359456"/>
                  <a:pt x="1714513" y="335643"/>
                </a:cubicBezTo>
                <a:cubicBezTo>
                  <a:pt x="1706154" y="320119"/>
                  <a:pt x="1697410" y="304730"/>
                  <a:pt x="1687299" y="290286"/>
                </a:cubicBezTo>
                <a:cubicBezTo>
                  <a:pt x="1630857" y="209654"/>
                  <a:pt x="1674193" y="277180"/>
                  <a:pt x="1605656" y="208643"/>
                </a:cubicBezTo>
                <a:cubicBezTo>
                  <a:pt x="1591965" y="194952"/>
                  <a:pt x="1583061" y="176977"/>
                  <a:pt x="1569370" y="163286"/>
                </a:cubicBezTo>
                <a:cubicBezTo>
                  <a:pt x="1561661" y="155577"/>
                  <a:pt x="1551028" y="151480"/>
                  <a:pt x="1542156" y="145143"/>
                </a:cubicBezTo>
                <a:cubicBezTo>
                  <a:pt x="1529853" y="136355"/>
                  <a:pt x="1517965" y="127000"/>
                  <a:pt x="1505870" y="117929"/>
                </a:cubicBezTo>
                <a:cubicBezTo>
                  <a:pt x="1496799" y="120953"/>
                  <a:pt x="1479418" y="117468"/>
                  <a:pt x="1478656" y="127000"/>
                </a:cubicBezTo>
                <a:cubicBezTo>
                  <a:pt x="1472864" y="199403"/>
                  <a:pt x="1482553" y="272264"/>
                  <a:pt x="1487728" y="344714"/>
                </a:cubicBezTo>
                <a:cubicBezTo>
                  <a:pt x="1488616" y="357150"/>
                  <a:pt x="1492421" y="369326"/>
                  <a:pt x="1496799" y="381000"/>
                </a:cubicBezTo>
                <a:cubicBezTo>
                  <a:pt x="1510601" y="417807"/>
                  <a:pt x="1528354" y="453050"/>
                  <a:pt x="1542156" y="489857"/>
                </a:cubicBezTo>
                <a:cubicBezTo>
                  <a:pt x="1546904" y="502519"/>
                  <a:pt x="1532228" y="464313"/>
                  <a:pt x="1524013" y="453571"/>
                </a:cubicBezTo>
                <a:cubicBezTo>
                  <a:pt x="1492733" y="412667"/>
                  <a:pt x="1456835" y="375497"/>
                  <a:pt x="1424228" y="335643"/>
                </a:cubicBezTo>
                <a:cubicBezTo>
                  <a:pt x="1346113" y="240169"/>
                  <a:pt x="1394041" y="270656"/>
                  <a:pt x="1324442" y="235857"/>
                </a:cubicBezTo>
                <a:cubicBezTo>
                  <a:pt x="1305669" y="329714"/>
                  <a:pt x="1311011" y="283334"/>
                  <a:pt x="1324442" y="444500"/>
                </a:cubicBezTo>
                <a:cubicBezTo>
                  <a:pt x="1325969" y="462830"/>
                  <a:pt x="1348817" y="509132"/>
                  <a:pt x="1333513" y="498929"/>
                </a:cubicBezTo>
                <a:cubicBezTo>
                  <a:pt x="1302802" y="478455"/>
                  <a:pt x="1290487" y="438925"/>
                  <a:pt x="1270013" y="408214"/>
                </a:cubicBezTo>
                <a:cubicBezTo>
                  <a:pt x="1260233" y="393544"/>
                  <a:pt x="1252967" y="377261"/>
                  <a:pt x="1242799" y="362857"/>
                </a:cubicBezTo>
                <a:cubicBezTo>
                  <a:pt x="1216642" y="325802"/>
                  <a:pt x="1187712" y="290770"/>
                  <a:pt x="1161156" y="254000"/>
                </a:cubicBezTo>
                <a:cubicBezTo>
                  <a:pt x="1148389" y="236323"/>
                  <a:pt x="1124870" y="199571"/>
                  <a:pt x="1124870" y="199571"/>
                </a:cubicBezTo>
                <a:cubicBezTo>
                  <a:pt x="1116367" y="225080"/>
                  <a:pt x="1105091" y="254198"/>
                  <a:pt x="1106728" y="281214"/>
                </a:cubicBezTo>
                <a:cubicBezTo>
                  <a:pt x="1111697" y="363209"/>
                  <a:pt x="1170679" y="452670"/>
                  <a:pt x="1133942" y="526143"/>
                </a:cubicBezTo>
                <a:cubicBezTo>
                  <a:pt x="1108535" y="576957"/>
                  <a:pt x="1086777" y="422743"/>
                  <a:pt x="1061370" y="371929"/>
                </a:cubicBezTo>
                <a:cubicBezTo>
                  <a:pt x="1043324" y="335837"/>
                  <a:pt x="1011136" y="294343"/>
                  <a:pt x="988799" y="263071"/>
                </a:cubicBezTo>
                <a:cubicBezTo>
                  <a:pt x="982751" y="281214"/>
                  <a:pt x="974180" y="298703"/>
                  <a:pt x="970656" y="317500"/>
                </a:cubicBezTo>
                <a:cubicBezTo>
                  <a:pt x="940588" y="477862"/>
                  <a:pt x="977503" y="360463"/>
                  <a:pt x="952513" y="435429"/>
                </a:cubicBezTo>
                <a:cubicBezTo>
                  <a:pt x="955537" y="465667"/>
                  <a:pt x="972871" y="497928"/>
                  <a:pt x="961585" y="526143"/>
                </a:cubicBezTo>
                <a:cubicBezTo>
                  <a:pt x="955037" y="542514"/>
                  <a:pt x="944406" y="495283"/>
                  <a:pt x="934370" y="480786"/>
                </a:cubicBezTo>
                <a:cubicBezTo>
                  <a:pt x="881807" y="404861"/>
                  <a:pt x="864824" y="391416"/>
                  <a:pt x="798299" y="317500"/>
                </a:cubicBezTo>
                <a:cubicBezTo>
                  <a:pt x="759728" y="375355"/>
                  <a:pt x="774106" y="341665"/>
                  <a:pt x="789228" y="462643"/>
                </a:cubicBezTo>
                <a:cubicBezTo>
                  <a:pt x="790414" y="472131"/>
                  <a:pt x="804036" y="497507"/>
                  <a:pt x="798299" y="489857"/>
                </a:cubicBezTo>
                <a:cubicBezTo>
                  <a:pt x="777451" y="462059"/>
                  <a:pt x="731776" y="385032"/>
                  <a:pt x="707585" y="344714"/>
                </a:cubicBezTo>
                <a:cubicBezTo>
                  <a:pt x="710609" y="390071"/>
                  <a:pt x="711636" y="435606"/>
                  <a:pt x="716656" y="480786"/>
                </a:cubicBezTo>
                <a:cubicBezTo>
                  <a:pt x="719399" y="505475"/>
                  <a:pt x="747519" y="536989"/>
                  <a:pt x="734799" y="562429"/>
                </a:cubicBezTo>
                <a:cubicBezTo>
                  <a:pt x="729923" y="572180"/>
                  <a:pt x="716656" y="550334"/>
                  <a:pt x="707585" y="544286"/>
                </a:cubicBezTo>
                <a:cubicBezTo>
                  <a:pt x="701537" y="535214"/>
                  <a:pt x="696422" y="525447"/>
                  <a:pt x="689442" y="517071"/>
                </a:cubicBezTo>
                <a:cubicBezTo>
                  <a:pt x="681229" y="507216"/>
                  <a:pt x="669472" y="500445"/>
                  <a:pt x="662228" y="489857"/>
                </a:cubicBezTo>
                <a:cubicBezTo>
                  <a:pt x="630011" y="442771"/>
                  <a:pt x="571513" y="344714"/>
                  <a:pt x="571513" y="344714"/>
                </a:cubicBezTo>
                <a:cubicBezTo>
                  <a:pt x="565465" y="356809"/>
                  <a:pt x="557256" y="368047"/>
                  <a:pt x="553370" y="381000"/>
                </a:cubicBezTo>
                <a:cubicBezTo>
                  <a:pt x="548085" y="398618"/>
                  <a:pt x="559603" y="425226"/>
                  <a:pt x="544299" y="435429"/>
                </a:cubicBezTo>
                <a:cubicBezTo>
                  <a:pt x="533047" y="442930"/>
                  <a:pt x="532723" y="410964"/>
                  <a:pt x="526156" y="399143"/>
                </a:cubicBezTo>
                <a:cubicBezTo>
                  <a:pt x="517593" y="383730"/>
                  <a:pt x="508551" y="368569"/>
                  <a:pt x="498942" y="353786"/>
                </a:cubicBezTo>
                <a:cubicBezTo>
                  <a:pt x="469233" y="308080"/>
                  <a:pt x="438466" y="263071"/>
                  <a:pt x="408228" y="217714"/>
                </a:cubicBezTo>
                <a:cubicBezTo>
                  <a:pt x="393109" y="250976"/>
                  <a:pt x="375030" y="283046"/>
                  <a:pt x="362870" y="317500"/>
                </a:cubicBezTo>
                <a:cubicBezTo>
                  <a:pt x="326204" y="421386"/>
                  <a:pt x="379296" y="333684"/>
                  <a:pt x="335656" y="399143"/>
                </a:cubicBezTo>
                <a:cubicBezTo>
                  <a:pt x="332632" y="414262"/>
                  <a:pt x="330325" y="429542"/>
                  <a:pt x="326585" y="444500"/>
                </a:cubicBezTo>
                <a:cubicBezTo>
                  <a:pt x="324266" y="453777"/>
                  <a:pt x="320140" y="462520"/>
                  <a:pt x="317513" y="471714"/>
                </a:cubicBezTo>
                <a:cubicBezTo>
                  <a:pt x="314088" y="483702"/>
                  <a:pt x="311466" y="495905"/>
                  <a:pt x="308442" y="508000"/>
                </a:cubicBezTo>
                <a:cubicBezTo>
                  <a:pt x="302394" y="471714"/>
                  <a:pt x="296692" y="435369"/>
                  <a:pt x="290299" y="399143"/>
                </a:cubicBezTo>
                <a:cubicBezTo>
                  <a:pt x="287620" y="383959"/>
                  <a:pt x="286497" y="368276"/>
                  <a:pt x="281228" y="353786"/>
                </a:cubicBezTo>
                <a:cubicBezTo>
                  <a:pt x="274296" y="334723"/>
                  <a:pt x="262407" y="317823"/>
                  <a:pt x="254013" y="299357"/>
                </a:cubicBezTo>
                <a:cubicBezTo>
                  <a:pt x="240453" y="269525"/>
                  <a:pt x="236243" y="255118"/>
                  <a:pt x="226799" y="226786"/>
                </a:cubicBezTo>
                <a:cubicBezTo>
                  <a:pt x="223775" y="238881"/>
                  <a:pt x="221310" y="251130"/>
                  <a:pt x="217728" y="263071"/>
                </a:cubicBezTo>
                <a:cubicBezTo>
                  <a:pt x="212233" y="281389"/>
                  <a:pt x="204223" y="298947"/>
                  <a:pt x="199585" y="317500"/>
                </a:cubicBezTo>
                <a:cubicBezTo>
                  <a:pt x="195124" y="335344"/>
                  <a:pt x="194120" y="353893"/>
                  <a:pt x="190513" y="371929"/>
                </a:cubicBezTo>
                <a:cubicBezTo>
                  <a:pt x="188068" y="384154"/>
                  <a:pt x="184466" y="396119"/>
                  <a:pt x="181442" y="408214"/>
                </a:cubicBezTo>
                <a:cubicBezTo>
                  <a:pt x="175394" y="390071"/>
                  <a:pt x="173907" y="369698"/>
                  <a:pt x="163299" y="353786"/>
                </a:cubicBezTo>
                <a:cubicBezTo>
                  <a:pt x="145081" y="326458"/>
                  <a:pt x="140822" y="322508"/>
                  <a:pt x="127013" y="290286"/>
                </a:cubicBezTo>
                <a:cubicBezTo>
                  <a:pt x="123246" y="281497"/>
                  <a:pt x="120966" y="272143"/>
                  <a:pt x="117942" y="263071"/>
                </a:cubicBezTo>
                <a:cubicBezTo>
                  <a:pt x="111894" y="275166"/>
                  <a:pt x="103079" y="286238"/>
                  <a:pt x="99799" y="299357"/>
                </a:cubicBezTo>
                <a:cubicBezTo>
                  <a:pt x="94138" y="322003"/>
                  <a:pt x="82589" y="461452"/>
                  <a:pt x="81656" y="471714"/>
                </a:cubicBezTo>
                <a:cubicBezTo>
                  <a:pt x="84680" y="492881"/>
                  <a:pt x="81166" y="516090"/>
                  <a:pt x="90728" y="535214"/>
                </a:cubicBezTo>
                <a:cubicBezTo>
                  <a:pt x="95004" y="543767"/>
                  <a:pt x="99799" y="517562"/>
                  <a:pt x="99799" y="508000"/>
                </a:cubicBezTo>
                <a:cubicBezTo>
                  <a:pt x="99799" y="483621"/>
                  <a:pt x="94176" y="459563"/>
                  <a:pt x="90728" y="435429"/>
                </a:cubicBezTo>
                <a:cubicBezTo>
                  <a:pt x="87941" y="415922"/>
                  <a:pt x="83388" y="375391"/>
                  <a:pt x="72585" y="353786"/>
                </a:cubicBezTo>
                <a:cubicBezTo>
                  <a:pt x="67709" y="344034"/>
                  <a:pt x="62956" y="333382"/>
                  <a:pt x="54442" y="326571"/>
                </a:cubicBezTo>
                <a:cubicBezTo>
                  <a:pt x="46975" y="320598"/>
                  <a:pt x="36299" y="320524"/>
                  <a:pt x="27228" y="317500"/>
                </a:cubicBezTo>
                <a:cubicBezTo>
                  <a:pt x="21180" y="332619"/>
                  <a:pt x="12747" y="346990"/>
                  <a:pt x="9085" y="362857"/>
                </a:cubicBezTo>
                <a:cubicBezTo>
                  <a:pt x="-737" y="405419"/>
                  <a:pt x="13" y="419983"/>
                  <a:pt x="13" y="453571"/>
                </a:cubicBezTo>
              </a:path>
            </a:pathLst>
          </a:custGeom>
          <a:ln w="381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 w="38100" cmpd="sng">
                <a:solidFill>
                  <a:schemeClr val="tx1"/>
                </a:solidFill>
              </a:ln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31977" y="444500"/>
            <a:ext cx="43164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1. </a:t>
            </a:r>
            <a:r>
              <a:rPr lang="en-US" sz="2800" dirty="0" smtClean="0">
                <a:latin typeface="Arial"/>
                <a:cs typeface="Arial"/>
              </a:rPr>
              <a:t>Phylogenetic tree of life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17971" y="5415223"/>
            <a:ext cx="5405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Tree assembled by comparison of </a:t>
            </a:r>
            <a:r>
              <a:rPr lang="en-US" dirty="0" err="1" smtClean="0"/>
              <a:t>rDNA</a:t>
            </a:r>
            <a:r>
              <a:rPr lang="en-US" dirty="0" smtClean="0"/>
              <a:t> sequences.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60916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6" grpId="0" animBg="1"/>
      <p:bldP spid="6" grpId="1" animBg="1"/>
      <p:bldP spid="6" grpId="2" animBg="1"/>
      <p:bldP spid="22" grpId="1"/>
      <p:bldP spid="22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32975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Amino acids and their properties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87463" y="2598615"/>
            <a:ext cx="16060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Chemical structure common to all amino acids</a:t>
            </a:r>
            <a:endParaRPr lang="en-US" sz="1400" dirty="0"/>
          </a:p>
        </p:txBody>
      </p:sp>
      <p:sp>
        <p:nvSpPr>
          <p:cNvPr id="8" name="TextBox 7"/>
          <p:cNvSpPr txBox="1"/>
          <p:nvPr/>
        </p:nvSpPr>
        <p:spPr>
          <a:xfrm>
            <a:off x="1187463" y="6414594"/>
            <a:ext cx="9547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wikipedia</a:t>
            </a:r>
            <a:endParaRPr lang="en-US" sz="1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315" y="2847731"/>
            <a:ext cx="3629223" cy="258884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9538" y="330529"/>
            <a:ext cx="5188949" cy="6391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96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24802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Protein folding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-1282" t="42734" r="1282" b="14531"/>
          <a:stretch/>
        </p:blipFill>
        <p:spPr>
          <a:xfrm>
            <a:off x="531977" y="1191847"/>
            <a:ext cx="7741919" cy="2481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40154" y="4318000"/>
            <a:ext cx="459516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Factors driving / affecting protein folding:</a:t>
            </a:r>
          </a:p>
          <a:p>
            <a:r>
              <a:rPr lang="en-US" dirty="0" smtClean="0"/>
              <a:t>- Hydrophobic interactions</a:t>
            </a:r>
          </a:p>
          <a:p>
            <a:r>
              <a:rPr lang="en-US" dirty="0" smtClean="0"/>
              <a:t>- Ionic interactions (+ and </a:t>
            </a:r>
            <a:r>
              <a:rPr lang="mr-IN" dirty="0" smtClean="0"/>
              <a:t>–</a:t>
            </a:r>
            <a:r>
              <a:rPr lang="en-US" dirty="0" smtClean="0"/>
              <a:t> charges)</a:t>
            </a:r>
          </a:p>
          <a:p>
            <a:r>
              <a:rPr lang="en-US" dirty="0" smtClean="0"/>
              <a:t>- Hydrogen bonds</a:t>
            </a:r>
          </a:p>
          <a:p>
            <a:r>
              <a:rPr lang="en-US" dirty="0" smtClean="0"/>
              <a:t>- Metal ion binding</a:t>
            </a:r>
          </a:p>
          <a:p>
            <a:r>
              <a:rPr lang="en-US" dirty="0" smtClean="0"/>
              <a:t>- Chaperone protein interactions</a:t>
            </a:r>
          </a:p>
          <a:p>
            <a:r>
              <a:rPr lang="en-US" dirty="0" smtClean="0"/>
              <a:t>- Effects of salt and pH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486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569366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5. </a:t>
            </a:r>
            <a:r>
              <a:rPr lang="en-US" sz="2800" dirty="0" smtClean="0">
                <a:latin typeface="Arial"/>
                <a:cs typeface="Arial"/>
              </a:rPr>
              <a:t>Genomes and genomic features</a:t>
            </a:r>
          </a:p>
          <a:p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599" y="1142154"/>
            <a:ext cx="487175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 all genomes are of double-stranded DNA:</a:t>
            </a:r>
          </a:p>
          <a:p>
            <a:endParaRPr lang="en-US" dirty="0"/>
          </a:p>
          <a:p>
            <a:r>
              <a:rPr lang="en-US" dirty="0" err="1" smtClean="0"/>
              <a:t>ssRNA</a:t>
            </a:r>
            <a:r>
              <a:rPr lang="en-US" dirty="0" smtClean="0"/>
              <a:t> viruses (e.g. Poliovirus)</a:t>
            </a:r>
          </a:p>
          <a:p>
            <a:endParaRPr lang="en-US" dirty="0"/>
          </a:p>
          <a:p>
            <a:r>
              <a:rPr lang="en-US" dirty="0" err="1" smtClean="0"/>
              <a:t>dsRNA</a:t>
            </a:r>
            <a:r>
              <a:rPr lang="en-US" dirty="0" smtClean="0"/>
              <a:t> viruses (e.g. Rotavirus)</a:t>
            </a:r>
          </a:p>
          <a:p>
            <a:endParaRPr lang="en-US" dirty="0"/>
          </a:p>
          <a:p>
            <a:r>
              <a:rPr lang="en-US" dirty="0" err="1" smtClean="0"/>
              <a:t>ssDNA</a:t>
            </a:r>
            <a:r>
              <a:rPr lang="en-US" dirty="0" smtClean="0"/>
              <a:t> (e.g. bacteriophage </a:t>
            </a:r>
            <a:r>
              <a:rPr lang="en-US" dirty="0" err="1" smtClean="0"/>
              <a:t>PhiX</a:t>
            </a:r>
            <a:r>
              <a:rPr lang="en-US" dirty="0" smtClean="0"/>
              <a:t> 174)</a:t>
            </a:r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605418" y="2978128"/>
            <a:ext cx="1809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Poliovirus. Scale bar = 50 </a:t>
            </a:r>
            <a:r>
              <a:rPr lang="en-US" sz="1200" dirty="0" err="1" smtClean="0"/>
              <a:t>nM</a:t>
            </a:r>
            <a:r>
              <a:rPr lang="en-US" sz="1200" dirty="0" smtClean="0"/>
              <a:t> (credit: US EPA)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066" y="1525842"/>
            <a:ext cx="1305138" cy="14338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62508" y="4331119"/>
            <a:ext cx="65520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Viruses tend to have high mutation rates because: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RNA polymerases do not have proofreading (spell checking) activity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DNA is more stable in double-stranded form. Rearrangement and mutations more likely in </a:t>
            </a:r>
            <a:r>
              <a:rPr lang="en-US" dirty="0" err="1" smtClean="0"/>
              <a:t>ssDNA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135500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347750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Genomes of </a:t>
            </a:r>
            <a:r>
              <a:rPr lang="en-US" sz="2800" dirty="0" err="1" smtClean="0">
                <a:latin typeface="Arial"/>
                <a:cs typeface="Arial"/>
              </a:rPr>
              <a:t>dsDNA</a:t>
            </a:r>
            <a:r>
              <a:rPr lang="en-US" sz="2800" dirty="0" smtClean="0">
                <a:latin typeface="Arial"/>
                <a:cs typeface="Arial"/>
              </a:rPr>
              <a:t>:</a:t>
            </a:r>
          </a:p>
          <a:p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6599" y="1142154"/>
            <a:ext cx="7927809" cy="5355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err="1" smtClean="0"/>
              <a:t>Ploidy</a:t>
            </a:r>
            <a:r>
              <a:rPr lang="en-US" dirty="0" smtClean="0"/>
              <a:t> (the number of sets / copies of chromosomes in a cell or organism):</a:t>
            </a:r>
          </a:p>
          <a:p>
            <a:endParaRPr lang="en-US" dirty="0"/>
          </a:p>
          <a:p>
            <a:r>
              <a:rPr lang="en-US" b="1" dirty="0" smtClean="0"/>
              <a:t>Haploid</a:t>
            </a:r>
            <a:r>
              <a:rPr lang="en-US" dirty="0" smtClean="0"/>
              <a:t> = 1 copy of </a:t>
            </a:r>
            <a:r>
              <a:rPr lang="en-US" dirty="0" err="1" smtClean="0"/>
              <a:t>dsDNA</a:t>
            </a:r>
            <a:r>
              <a:rPr lang="en-US" dirty="0" smtClean="0"/>
              <a:t> genome</a:t>
            </a:r>
          </a:p>
          <a:p>
            <a:r>
              <a:rPr lang="en-US" dirty="0" smtClean="0"/>
              <a:t>e.g. bacteria (typically circular genomes)*</a:t>
            </a:r>
          </a:p>
          <a:p>
            <a:r>
              <a:rPr lang="en-US" dirty="0" smtClean="0"/>
              <a:t>e.g. yeast (16 linear chromosomes)</a:t>
            </a:r>
          </a:p>
          <a:p>
            <a:r>
              <a:rPr lang="en-US" dirty="0" smtClean="0"/>
              <a:t>e.g. male bees, ants, wasps</a:t>
            </a:r>
          </a:p>
          <a:p>
            <a:endParaRPr lang="en-US" dirty="0" smtClean="0"/>
          </a:p>
          <a:p>
            <a:r>
              <a:rPr lang="en-US" b="1" dirty="0" smtClean="0"/>
              <a:t>Diploid</a:t>
            </a:r>
            <a:r>
              <a:rPr lang="en-US" dirty="0" smtClean="0"/>
              <a:t> = 2 copies of genome (one from mum, one from dad)</a:t>
            </a:r>
          </a:p>
          <a:p>
            <a:r>
              <a:rPr lang="en-US" dirty="0" smtClean="0"/>
              <a:t>e.g. us (note that 3.2 Gb genome = haploid size)</a:t>
            </a:r>
          </a:p>
          <a:p>
            <a:r>
              <a:rPr lang="en-US" dirty="0" smtClean="0"/>
              <a:t>e.g. yeast</a:t>
            </a:r>
          </a:p>
          <a:p>
            <a:endParaRPr lang="en-US" dirty="0"/>
          </a:p>
          <a:p>
            <a:r>
              <a:rPr lang="en-US" b="1" dirty="0" smtClean="0"/>
              <a:t>Triploid</a:t>
            </a:r>
            <a:r>
              <a:rPr lang="en-US" dirty="0" smtClean="0"/>
              <a:t> = 3 copies</a:t>
            </a:r>
          </a:p>
          <a:p>
            <a:r>
              <a:rPr lang="en-US" dirty="0" smtClean="0"/>
              <a:t>e.g. wheat</a:t>
            </a:r>
          </a:p>
          <a:p>
            <a:endParaRPr lang="en-US" dirty="0"/>
          </a:p>
          <a:p>
            <a:r>
              <a:rPr lang="en-US" b="1" dirty="0" err="1" smtClean="0"/>
              <a:t>Tetraploid</a:t>
            </a:r>
            <a:r>
              <a:rPr lang="en-US" dirty="0" smtClean="0"/>
              <a:t> = 4 copies</a:t>
            </a:r>
          </a:p>
          <a:p>
            <a:r>
              <a:rPr lang="en-US" dirty="0" smtClean="0"/>
              <a:t>e.g. potato, Salmon</a:t>
            </a:r>
          </a:p>
          <a:p>
            <a:endParaRPr lang="en-US" dirty="0"/>
          </a:p>
          <a:p>
            <a:r>
              <a:rPr lang="is-IS" b="1" dirty="0" smtClean="0"/>
              <a:t>1048576-ploidy </a:t>
            </a:r>
            <a:r>
              <a:rPr lang="is-IS" dirty="0" smtClean="0"/>
              <a:t>has been measured in silk gland of silkworm!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178783" y="1800223"/>
            <a:ext cx="1809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* Commonly also contain extra circles of DNA called plasmids, that can be transferred between bacteria (also between different species). Common mechanism for the spread of antibiotic resistance.</a:t>
            </a:r>
            <a:endParaRPr 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7178783" y="4122619"/>
            <a:ext cx="1593472" cy="2255593"/>
            <a:chOff x="7178783" y="4122619"/>
            <a:chExt cx="1593472" cy="2255593"/>
          </a:xfrm>
        </p:grpSpPr>
        <p:sp>
          <p:nvSpPr>
            <p:cNvPr id="2" name="Right Bracket 1"/>
            <p:cNvSpPr/>
            <p:nvPr/>
          </p:nvSpPr>
          <p:spPr>
            <a:xfrm>
              <a:off x="7178783" y="4122619"/>
              <a:ext cx="356309" cy="2255593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35092" y="5079828"/>
              <a:ext cx="123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Polyploidy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20196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25396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Genome Sizes</a:t>
            </a:r>
          </a:p>
          <a:p>
            <a:endParaRPr lang="en-US" sz="2800" dirty="0">
              <a:latin typeface="Arial"/>
              <a:cs typeface="Arial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3672" y="6493173"/>
            <a:ext cx="40053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book.bionumbers.org</a:t>
            </a:r>
            <a:r>
              <a:rPr lang="en-US" sz="1200" dirty="0"/>
              <a:t>/how-big-are-genomes/)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935" y="1022503"/>
            <a:ext cx="7180544" cy="54393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4073" y="1791207"/>
            <a:ext cx="82010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Smallest (independently surviving cell) genome: Mycoplasma </a:t>
            </a:r>
            <a:r>
              <a:rPr lang="en-US" dirty="0" err="1" smtClean="0"/>
              <a:t>genitalium</a:t>
            </a:r>
            <a:endParaRPr lang="en-US" dirty="0" smtClean="0"/>
          </a:p>
          <a:p>
            <a:r>
              <a:rPr lang="en-US" dirty="0" smtClean="0"/>
              <a:t>= 600 kb genome / 525 genes </a:t>
            </a:r>
          </a:p>
          <a:p>
            <a:r>
              <a:rPr lang="en-US" dirty="0" smtClean="0"/>
              <a:t>(synthetic biology has created a minimalistic version with 531 kb / 473 genes)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81061" y="3251472"/>
            <a:ext cx="347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Largest genome: </a:t>
            </a:r>
            <a:r>
              <a:rPr lang="en-US" i="1" dirty="0" smtClean="0"/>
              <a:t>Paris japonica</a:t>
            </a:r>
          </a:p>
          <a:p>
            <a:r>
              <a:rPr lang="en-US" dirty="0" smtClean="0"/>
              <a:t>= 150 Gb genome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069" y="3897803"/>
            <a:ext cx="3028962" cy="212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37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25396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Genome Sizes</a:t>
            </a:r>
          </a:p>
          <a:p>
            <a:endParaRPr lang="en-US" sz="28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4511" y="1388563"/>
            <a:ext cx="77436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For organisms that have not had their genome sequenced / have poor assemblies / lots of repetitive DNA, genome size estimated using “C number” = amount of DNA (in </a:t>
            </a:r>
            <a:r>
              <a:rPr lang="en-US" dirty="0" err="1" smtClean="0"/>
              <a:t>pg</a:t>
            </a:r>
            <a:r>
              <a:rPr lang="en-US" dirty="0" smtClean="0"/>
              <a:t>) in a haploid genome (</a:t>
            </a:r>
            <a:r>
              <a:rPr lang="en-US" dirty="0" err="1" smtClean="0"/>
              <a:t>eg</a:t>
            </a:r>
            <a:r>
              <a:rPr lang="en-US" dirty="0" smtClean="0"/>
              <a:t> a sperm cell).</a:t>
            </a:r>
          </a:p>
          <a:p>
            <a:endParaRPr lang="en-US" dirty="0"/>
          </a:p>
          <a:p>
            <a:r>
              <a:rPr lang="en-US" dirty="0" smtClean="0"/>
              <a:t>1 </a:t>
            </a:r>
            <a:r>
              <a:rPr lang="en-US" dirty="0" err="1" smtClean="0"/>
              <a:t>pg</a:t>
            </a:r>
            <a:r>
              <a:rPr lang="en-US" dirty="0" smtClean="0"/>
              <a:t> = 978 Mb (ca. 1 Gb)</a:t>
            </a:r>
          </a:p>
          <a:p>
            <a:endParaRPr lang="en-US" dirty="0" smtClean="0"/>
          </a:p>
          <a:p>
            <a:r>
              <a:rPr lang="en-US" dirty="0" smtClean="0"/>
              <a:t>Database of eukaryotic genome sizes:</a:t>
            </a:r>
            <a:endParaRPr lang="en-US" dirty="0"/>
          </a:p>
          <a:p>
            <a:r>
              <a:rPr lang="en-US" dirty="0"/>
              <a:t>http://</a:t>
            </a:r>
            <a:r>
              <a:rPr lang="en-US" dirty="0" err="1"/>
              <a:t>www.genomesize.com</a:t>
            </a:r>
            <a:r>
              <a:rPr lang="en-US" dirty="0"/>
              <a:t>/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1977" y="4349905"/>
            <a:ext cx="5282716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NOTE:</a:t>
            </a:r>
          </a:p>
          <a:p>
            <a:r>
              <a:rPr lang="en-US" sz="2800" dirty="0" smtClean="0">
                <a:latin typeface="Arial"/>
                <a:cs typeface="Arial"/>
              </a:rPr>
              <a:t>Large Genome ≠ many genes!</a:t>
            </a:r>
          </a:p>
          <a:p>
            <a:r>
              <a:rPr lang="en-US" sz="1600" dirty="0" smtClean="0">
                <a:latin typeface="Arial"/>
                <a:cs typeface="Arial"/>
              </a:rPr>
              <a:t>(generally means lots of repetitive and non-coding DNA)</a:t>
            </a:r>
          </a:p>
          <a:p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60151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52141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Genomic structure and features</a:t>
            </a:r>
          </a:p>
          <a:p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44511" y="1398607"/>
            <a:ext cx="3999463" cy="213304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26322" y="3234573"/>
            <a:ext cx="8176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>
                <a:solidFill>
                  <a:schemeClr val="bg1"/>
                </a:solidFill>
                <a:latin typeface="Arial"/>
                <a:cs typeface="Arial"/>
              </a:rPr>
              <a:t>wikipedia</a:t>
            </a:r>
            <a:endParaRPr lang="en-US" sz="1200" dirty="0" smtClean="0">
              <a:solidFill>
                <a:schemeClr val="bg1"/>
              </a:solidFill>
              <a:latin typeface="Arial"/>
              <a:cs typeface="Arial"/>
            </a:endParaRPr>
          </a:p>
          <a:p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4511" y="3552675"/>
            <a:ext cx="3779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Interphase nucleus </a:t>
            </a:r>
          </a:p>
          <a:p>
            <a:r>
              <a:rPr lang="en-US" dirty="0" smtClean="0"/>
              <a:t>(how nuclei look most of the time)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43974" y="1497411"/>
            <a:ext cx="13174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Nucleus undergoing mitosis</a:t>
            </a:r>
          </a:p>
          <a:p>
            <a:r>
              <a:rPr lang="en-US" dirty="0" smtClean="0"/>
              <a:t>(cell division)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4424324" y="2530435"/>
            <a:ext cx="4719675" cy="4327564"/>
            <a:chOff x="4424324" y="2530435"/>
            <a:chExt cx="4719675" cy="432756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4324" y="3318242"/>
              <a:ext cx="4719675" cy="3539757"/>
            </a:xfrm>
            <a:prstGeom prst="rect">
              <a:avLst/>
            </a:prstGeom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4424324" y="2738935"/>
              <a:ext cx="0" cy="57930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 flipV="1">
              <a:off x="4530533" y="2530435"/>
              <a:ext cx="4602788" cy="787808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/>
          <p:cNvSpPr txBox="1"/>
          <p:nvPr/>
        </p:nvSpPr>
        <p:spPr>
          <a:xfrm>
            <a:off x="755417" y="1034721"/>
            <a:ext cx="3513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Cells stained with DNA-dye DAPI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643974" y="5378325"/>
            <a:ext cx="853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>
                <a:solidFill>
                  <a:srgbClr val="FF6FCF"/>
                </a:solidFill>
              </a:rPr>
              <a:t>171 </a:t>
            </a:r>
            <a:r>
              <a:rPr lang="en-US" sz="1200" dirty="0" err="1" smtClean="0">
                <a:solidFill>
                  <a:srgbClr val="FF6FCF"/>
                </a:solidFill>
              </a:rPr>
              <a:t>bp</a:t>
            </a:r>
            <a:r>
              <a:rPr lang="en-US" sz="1200" dirty="0" smtClean="0">
                <a:solidFill>
                  <a:srgbClr val="FF6FCF"/>
                </a:solidFill>
              </a:rPr>
              <a:t> repeat in humans</a:t>
            </a:r>
            <a:endParaRPr lang="en-US" sz="1200" dirty="0">
              <a:solidFill>
                <a:srgbClr val="FF6FC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4260" y="6032433"/>
            <a:ext cx="44466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in cells = protein bound = Chromatin</a:t>
            </a: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171809" y="2738935"/>
            <a:ext cx="3988838" cy="3101055"/>
            <a:chOff x="171809" y="2738935"/>
            <a:chExt cx="3988838" cy="3101055"/>
          </a:xfrm>
        </p:grpSpPr>
        <p:sp>
          <p:nvSpPr>
            <p:cNvPr id="16" name="TextBox 15"/>
            <p:cNvSpPr txBox="1"/>
            <p:nvPr/>
          </p:nvSpPr>
          <p:spPr>
            <a:xfrm>
              <a:off x="1981445" y="5193659"/>
              <a:ext cx="217920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dirty="0" smtClean="0"/>
                <a:t>Heterochromatin</a:t>
              </a:r>
            </a:p>
            <a:p>
              <a:pPr algn="r"/>
              <a:r>
                <a:rPr lang="en-US" dirty="0" smtClean="0"/>
                <a:t> (dense, repressed)</a:t>
              </a:r>
              <a:endParaRPr lang="en-US" dirty="0"/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171809" y="2738935"/>
              <a:ext cx="2040117" cy="2527713"/>
              <a:chOff x="171809" y="2738935"/>
              <a:chExt cx="2040117" cy="2527713"/>
            </a:xfrm>
          </p:grpSpPr>
          <p:sp>
            <p:nvSpPr>
              <p:cNvPr id="15" name="TextBox 14"/>
              <p:cNvSpPr txBox="1"/>
              <p:nvPr/>
            </p:nvSpPr>
            <p:spPr>
              <a:xfrm>
                <a:off x="171809" y="4620317"/>
                <a:ext cx="2040117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 smtClean="0"/>
                  <a:t>Euchromatin</a:t>
                </a:r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(open, expressed)</a:t>
                </a:r>
                <a:endParaRPr lang="en-US" dirty="0"/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 flipV="1">
                <a:off x="454949" y="2738935"/>
                <a:ext cx="606599" cy="1881382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/>
          </p:nvCxnSpPr>
          <p:spPr>
            <a:xfrm flipV="1">
              <a:off x="2683053" y="3234573"/>
              <a:ext cx="0" cy="195908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/>
          <p:cNvSpPr txBox="1"/>
          <p:nvPr/>
        </p:nvSpPr>
        <p:spPr>
          <a:xfrm>
            <a:off x="7658308" y="3698121"/>
            <a:ext cx="1089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Protects ends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535090" y="4766246"/>
            <a:ext cx="14785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6FCF"/>
                </a:solidFill>
              </a:rPr>
              <a:t>Essential for cell division</a:t>
            </a:r>
            <a:endParaRPr lang="en-US" dirty="0">
              <a:solidFill>
                <a:srgbClr val="FF6FC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765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5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52141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Genomic structure and features</a:t>
            </a:r>
          </a:p>
          <a:p>
            <a:endParaRPr lang="en-US" sz="28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15968" t="25119" r="76416" b="7849"/>
          <a:stretch/>
        </p:blipFill>
        <p:spPr>
          <a:xfrm rot="16200000">
            <a:off x="2540873" y="-349250"/>
            <a:ext cx="445626" cy="3493470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 flipH="1">
            <a:off x="531977" y="1620299"/>
            <a:ext cx="2018819" cy="64608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2582769" y="1619413"/>
            <a:ext cx="5682684" cy="83309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50324" y="3175127"/>
            <a:ext cx="814502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ight Arrow 30"/>
          <p:cNvSpPr/>
          <p:nvPr/>
        </p:nvSpPr>
        <p:spPr>
          <a:xfrm>
            <a:off x="1327150" y="3076588"/>
            <a:ext cx="111134" cy="197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ight Arrow 34"/>
          <p:cNvSpPr/>
          <p:nvPr/>
        </p:nvSpPr>
        <p:spPr>
          <a:xfrm>
            <a:off x="1438284" y="3076588"/>
            <a:ext cx="111134" cy="197077"/>
          </a:xfrm>
          <a:prstGeom prst="rightArrow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1549418" y="3076588"/>
            <a:ext cx="111134" cy="197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ight Arrow 36"/>
          <p:cNvSpPr/>
          <p:nvPr/>
        </p:nvSpPr>
        <p:spPr>
          <a:xfrm>
            <a:off x="1784350" y="3076588"/>
            <a:ext cx="111134" cy="197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 rot="10800000">
            <a:off x="1657377" y="3076588"/>
            <a:ext cx="111134" cy="197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2876161" y="3076588"/>
            <a:ext cx="350744" cy="1970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>
            <a:off x="3952229" y="3076588"/>
            <a:ext cx="635722" cy="1970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3475905" y="3094816"/>
            <a:ext cx="206610" cy="143915"/>
          </a:xfrm>
          <a:prstGeom prst="rect">
            <a:avLst/>
          </a:prstGeom>
          <a:solidFill>
            <a:schemeClr val="accent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ight Arrow 42"/>
          <p:cNvSpPr/>
          <p:nvPr/>
        </p:nvSpPr>
        <p:spPr>
          <a:xfrm>
            <a:off x="5507255" y="3076588"/>
            <a:ext cx="635722" cy="197077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ight Arrow 43"/>
          <p:cNvSpPr/>
          <p:nvPr/>
        </p:nvSpPr>
        <p:spPr>
          <a:xfrm rot="10800000">
            <a:off x="6295376" y="3076587"/>
            <a:ext cx="942041" cy="1970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4914655" y="3073142"/>
            <a:ext cx="122977" cy="200522"/>
          </a:xfrm>
          <a:prstGeom prst="ellipse">
            <a:avLst/>
          </a:prstGeom>
          <a:solidFill>
            <a:schemeClr val="accent3">
              <a:lumMod val="75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1205615" y="3248766"/>
            <a:ext cx="7884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repeats</a:t>
            </a:r>
            <a:endParaRPr lang="en-US" sz="1400" dirty="0"/>
          </a:p>
        </p:txBody>
      </p:sp>
      <p:sp>
        <p:nvSpPr>
          <p:cNvPr id="47" name="TextBox 46"/>
          <p:cNvSpPr txBox="1"/>
          <p:nvPr/>
        </p:nvSpPr>
        <p:spPr>
          <a:xfrm>
            <a:off x="2661113" y="277144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Gene A</a:t>
            </a:r>
            <a:endParaRPr lang="en-US" sz="1400" dirty="0"/>
          </a:p>
        </p:txBody>
      </p:sp>
      <p:sp>
        <p:nvSpPr>
          <p:cNvPr id="48" name="TextBox 47"/>
          <p:cNvSpPr txBox="1"/>
          <p:nvPr/>
        </p:nvSpPr>
        <p:spPr>
          <a:xfrm>
            <a:off x="3826204" y="277144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Gene B</a:t>
            </a:r>
            <a:endParaRPr lang="en-US" sz="1400" dirty="0"/>
          </a:p>
        </p:txBody>
      </p:sp>
      <p:sp>
        <p:nvSpPr>
          <p:cNvPr id="49" name="TextBox 48"/>
          <p:cNvSpPr txBox="1"/>
          <p:nvPr/>
        </p:nvSpPr>
        <p:spPr>
          <a:xfrm>
            <a:off x="5432595" y="2771440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Gene C</a:t>
            </a:r>
            <a:endParaRPr lang="en-US" sz="1400" dirty="0"/>
          </a:p>
        </p:txBody>
      </p:sp>
      <p:sp>
        <p:nvSpPr>
          <p:cNvPr id="50" name="TextBox 49"/>
          <p:cNvSpPr txBox="1"/>
          <p:nvPr/>
        </p:nvSpPr>
        <p:spPr>
          <a:xfrm>
            <a:off x="6475670" y="3248766"/>
            <a:ext cx="7617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Gene D</a:t>
            </a:r>
            <a:endParaRPr lang="en-US" sz="1400" dirty="0"/>
          </a:p>
        </p:txBody>
      </p:sp>
      <p:sp>
        <p:nvSpPr>
          <p:cNvPr id="51" name="TextBox 50"/>
          <p:cNvSpPr txBox="1"/>
          <p:nvPr/>
        </p:nvSpPr>
        <p:spPr>
          <a:xfrm>
            <a:off x="3096885" y="3248766"/>
            <a:ext cx="10778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accent6"/>
                </a:solidFill>
              </a:rPr>
              <a:t>Boundary / insulator</a:t>
            </a:r>
            <a:endParaRPr lang="en-US" sz="1400" dirty="0">
              <a:solidFill>
                <a:schemeClr val="accent6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4510421" y="3248766"/>
            <a:ext cx="10778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rgbClr val="008000"/>
                </a:solidFill>
              </a:rPr>
              <a:t>Enhancer</a:t>
            </a:r>
            <a:endParaRPr lang="en-US" sz="1400" dirty="0">
              <a:solidFill>
                <a:srgbClr val="008000"/>
              </a:solidFill>
            </a:endParaRPr>
          </a:p>
        </p:txBody>
      </p:sp>
      <p:sp>
        <p:nvSpPr>
          <p:cNvPr id="53" name="Curved Down Arrow 52"/>
          <p:cNvSpPr/>
          <p:nvPr/>
        </p:nvSpPr>
        <p:spPr>
          <a:xfrm>
            <a:off x="4914656" y="2452511"/>
            <a:ext cx="2000694" cy="470247"/>
          </a:xfrm>
          <a:prstGeom prst="curved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Curved Down Arrow 53"/>
          <p:cNvSpPr/>
          <p:nvPr/>
        </p:nvSpPr>
        <p:spPr>
          <a:xfrm flipH="1">
            <a:off x="4095733" y="2459087"/>
            <a:ext cx="934860" cy="470247"/>
          </a:xfrm>
          <a:prstGeom prst="curvedDownArrow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3573134" y="2120666"/>
            <a:ext cx="0" cy="966151"/>
          </a:xfrm>
          <a:prstGeom prst="line">
            <a:avLst/>
          </a:prstGeom>
          <a:ln>
            <a:solidFill>
              <a:srgbClr val="F14124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ight Arrow 58"/>
          <p:cNvSpPr/>
          <p:nvPr/>
        </p:nvSpPr>
        <p:spPr>
          <a:xfrm>
            <a:off x="2198398" y="3071409"/>
            <a:ext cx="111134" cy="197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/>
          <p:cNvSpPr/>
          <p:nvPr/>
        </p:nvSpPr>
        <p:spPr>
          <a:xfrm>
            <a:off x="7449126" y="3073142"/>
            <a:ext cx="111134" cy="197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ight Arrow 60"/>
          <p:cNvSpPr/>
          <p:nvPr/>
        </p:nvSpPr>
        <p:spPr>
          <a:xfrm>
            <a:off x="4695771" y="3071409"/>
            <a:ext cx="111134" cy="19707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6023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34978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Genes in more detail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3915490" y="1533347"/>
            <a:ext cx="3899547" cy="1970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68" t="20563" r="2996" b="19454"/>
          <a:stretch/>
        </p:blipFill>
        <p:spPr>
          <a:xfrm>
            <a:off x="272550" y="1982827"/>
            <a:ext cx="8742983" cy="4200443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>
          <a:xfrm>
            <a:off x="4843695" y="6460065"/>
            <a:ext cx="1733961" cy="0"/>
          </a:xfrm>
          <a:prstGeom prst="line">
            <a:avLst/>
          </a:prstGeom>
          <a:ln w="7620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5869418" y="5902419"/>
            <a:ext cx="0" cy="431487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42683" y="6029381"/>
            <a:ext cx="1054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translation</a:t>
            </a:r>
            <a:endParaRPr lang="en-US" sz="1400" dirty="0"/>
          </a:p>
        </p:txBody>
      </p:sp>
      <p:sp>
        <p:nvSpPr>
          <p:cNvPr id="40" name="TextBox 39"/>
          <p:cNvSpPr txBox="1"/>
          <p:nvPr/>
        </p:nvSpPr>
        <p:spPr>
          <a:xfrm>
            <a:off x="5411273" y="6465135"/>
            <a:ext cx="8751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PROTEIN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95325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8" y="444500"/>
            <a:ext cx="2965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Splicing in more detail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308" y="117859"/>
            <a:ext cx="4958570" cy="6554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72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598" y="3277382"/>
            <a:ext cx="1323450" cy="10587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414" y="4943927"/>
            <a:ext cx="1451429" cy="145142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31977" y="444500"/>
            <a:ext cx="44553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Prokaryotes </a:t>
            </a:r>
            <a:r>
              <a:rPr lang="en-US" sz="2800" dirty="0" err="1" smtClean="0">
                <a:latin typeface="Arial"/>
                <a:cs typeface="Arial"/>
              </a:rPr>
              <a:t>vs</a:t>
            </a:r>
            <a:r>
              <a:rPr lang="en-US" sz="2800" dirty="0" smtClean="0">
                <a:latin typeface="Arial"/>
                <a:cs typeface="Arial"/>
              </a:rPr>
              <a:t> Eukaryotes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0011" y="5125357"/>
            <a:ext cx="1487454" cy="9759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4791"/>
          <a:stretch/>
        </p:blipFill>
        <p:spPr>
          <a:xfrm>
            <a:off x="1551658" y="4450340"/>
            <a:ext cx="967329" cy="101599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03" y="4390571"/>
            <a:ext cx="1907454" cy="2159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3474" y="1614714"/>
            <a:ext cx="129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Prokaryote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13474" y="4021239"/>
            <a:ext cx="121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Eukaryote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474" y="1984046"/>
            <a:ext cx="1581020" cy="88537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21018" y="4041978"/>
            <a:ext cx="3823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Defining differences </a:t>
            </a:r>
            <a:r>
              <a:rPr lang="en-US" dirty="0" smtClean="0"/>
              <a:t>= Eukaryotes:</a:t>
            </a:r>
          </a:p>
          <a:p>
            <a:r>
              <a:rPr lang="en-US" dirty="0" smtClean="0"/>
              <a:t>- Contain DNA in a nucleus</a:t>
            </a:r>
          </a:p>
          <a:p>
            <a:r>
              <a:rPr lang="en-US" dirty="0" smtClean="0"/>
              <a:t>- Contain organelles </a:t>
            </a:r>
          </a:p>
          <a:p>
            <a:r>
              <a:rPr lang="en-US" dirty="0" smtClean="0"/>
              <a:t>(mitochondria, also chloroplasts in some)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987293" y="2130753"/>
            <a:ext cx="38238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Size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Ribosome type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Chromosomes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Histone proteins</a:t>
            </a:r>
          </a:p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Membranes with steroid content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61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11111E-6 C -0.00452 -0.02268 -0.00591 -0.04722 -0.00695 -0.07014 C -0.00747 -0.08032 -0.00573 -0.09143 -0.00903 -0.10046 C -0.02153 -0.13495 -0.05382 -0.17338 -0.08247 -0.17986 C -0.09132 -0.18403 -0.10035 -0.18565 -0.1092 -0.18912 C -0.11372 -0.19097 -0.11858 -0.19375 -0.12309 -0.19444 C -0.13247 -0.1963 -0.14167 -0.19676 -0.15087 -0.19838 C -0.16441 -0.19722 -0.17587 -0.19514 -0.18854 -0.19051 C -0.19167 -0.18611 -0.19601 -0.18657 -0.19948 -0.18264 C -0.20278 -0.17917 -0.20625 -0.17569 -0.20938 -0.17199 C -0.21285 -0.16829 -0.21476 -0.16342 -0.21823 -0.15995 C -0.21945 -0.15555 -0.22101 -0.15417 -0.22327 -0.15069 C -0.22552 -0.14236 -0.22934 -0.13426 -0.23125 -0.12569 C -0.23577 -0.10741 -0.23768 -0.08773 -0.24011 -0.06875 C -0.23941 -0.04097 -0.24098 -0.00787 -0.23212 0.01852 C -0.23108 0.02523 -0.23021 0.0294 -0.22726 0.03565 C -0.22518 0.04676 -0.21771 0.07222 -0.21233 0.08195 C -0.21077 0.0882 -0.20903 0.09445 -0.20538 0.09931 C -0.20382 0.10533 -0.20104 0.11042 -0.1974 0.11505 C -0.19723 0.11759 -0.19723 0.12037 -0.19653 0.12292 C -0.19636 0.12408 -0.19497 0.12431 -0.19445 0.1257 C -0.1908 0.13588 -0.18924 0.14861 -0.18455 0.1588 C -0.17778 0.17361 -0.16667 0.18449 -0.15677 0.19583 C -0.15104 0.20232 -0.14445 0.2081 -0.13889 0.21551 C -0.13698 0.21806 -0.13525 0.22107 -0.13299 0.22361 C -0.13212 0.22454 -0.13004 0.22616 -0.13004 0.22639 C -0.12813 0.22477 -0.12413 0.22222 -0.12413 0.22245 " pathEditMode="relative" rAng="0" ptsTypes="ffffffffffffffffffffffffff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49" y="1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8" y="444500"/>
            <a:ext cx="44698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Splicing </a:t>
            </a:r>
            <a:r>
              <a:rPr lang="mr-IN" sz="2800" dirty="0" smtClean="0">
                <a:latin typeface="Arial"/>
                <a:cs typeface="Arial"/>
              </a:rPr>
              <a:t>–</a:t>
            </a:r>
            <a:r>
              <a:rPr lang="en-US" sz="2800" dirty="0" smtClean="0">
                <a:latin typeface="Arial"/>
                <a:cs typeface="Arial"/>
              </a:rPr>
              <a:t> one example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8800"/>
            <a:ext cx="9144000" cy="318897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4538" y="6066692"/>
            <a:ext cx="6477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Note: Only ca. 1.5% of the human genome codes for protein!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37859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6619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Splicing: one gene = many proteins</a:t>
            </a:r>
          </a:p>
        </p:txBody>
      </p:sp>
      <p:pic>
        <p:nvPicPr>
          <p:cNvPr id="6" name="Content Placeholder 3"/>
          <p:cNvPicPr>
            <a:picLocks noGrp="1" noChangeAspect="1"/>
          </p:cNvPicPr>
          <p:nvPr>
            <p:ph sz="quarter" idx="13"/>
          </p:nvPr>
        </p:nvPicPr>
        <p:blipFill>
          <a:blip r:embed="rId2"/>
          <a:srcRect l="5701" r="5701"/>
          <a:stretch>
            <a:fillRect/>
          </a:stretch>
        </p:blipFill>
        <p:spPr>
          <a:xfrm>
            <a:off x="750276" y="1122290"/>
            <a:ext cx="6400800" cy="3474720"/>
          </a:xfrm>
        </p:spPr>
      </p:pic>
      <p:sp>
        <p:nvSpPr>
          <p:cNvPr id="2" name="TextBox 1"/>
          <p:cNvSpPr txBox="1"/>
          <p:nvPr/>
        </p:nvSpPr>
        <p:spPr>
          <a:xfrm>
            <a:off x="840154" y="4808073"/>
            <a:ext cx="3565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Average human gene = 8.8 exons</a:t>
            </a:r>
          </a:p>
          <a:p>
            <a:r>
              <a:rPr lang="en-US" dirty="0" smtClean="0"/>
              <a:t>Average exon size ≈160 </a:t>
            </a:r>
            <a:r>
              <a:rPr lang="en-US" dirty="0" err="1" smtClean="0"/>
              <a:t>bp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07594" y="5777128"/>
            <a:ext cx="78703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add to the complexity of the proteome: Most proteins can be post-</a:t>
            </a:r>
            <a:r>
              <a:rPr lang="en-US" dirty="0" err="1" smtClean="0"/>
              <a:t>translationally</a:t>
            </a:r>
            <a:r>
              <a:rPr lang="en-US" dirty="0" smtClean="0"/>
              <a:t> modified (acetylated, phosphorylated etc.).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334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815286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Promoters </a:t>
            </a:r>
          </a:p>
          <a:p>
            <a:r>
              <a:rPr lang="en-US" dirty="0" smtClean="0">
                <a:latin typeface="Arial"/>
                <a:cs typeface="Arial"/>
              </a:rPr>
              <a:t>(of protein-coding genes = Pol II transcribed)*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406908" y="4368745"/>
            <a:ext cx="1138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Promoter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77" y="1477107"/>
            <a:ext cx="8255000" cy="2184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108939" y="3757246"/>
            <a:ext cx="1264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ca. 200 </a:t>
            </a:r>
            <a:r>
              <a:rPr lang="en-US" dirty="0" err="1" smtClean="0"/>
              <a:t>bp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90801" y="3757246"/>
            <a:ext cx="1385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ca. 1000 </a:t>
            </a:r>
            <a:r>
              <a:rPr lang="en-US" dirty="0" err="1" smtClean="0"/>
              <a:t>bp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4077" y="5073079"/>
            <a:ext cx="5716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TATA	 = sequence typically found in ca. 50% promoters</a:t>
            </a:r>
          </a:p>
          <a:p>
            <a:r>
              <a:rPr lang="en-US" dirty="0"/>
              <a:t>	</a:t>
            </a:r>
            <a:r>
              <a:rPr lang="en-US" dirty="0" smtClean="0"/>
              <a:t>    (binds TBP; TATA binding protein)</a:t>
            </a:r>
          </a:p>
          <a:p>
            <a:r>
              <a:rPr lang="en-US" dirty="0" smtClean="0"/>
              <a:t>INR = initiator element, where Polymerase binds</a:t>
            </a:r>
          </a:p>
          <a:p>
            <a:r>
              <a:rPr lang="en-US" dirty="0" smtClean="0"/>
              <a:t>DPE = downstream promoter element</a:t>
            </a:r>
            <a:endParaRPr lang="en-US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2706077" y="4239846"/>
            <a:ext cx="27451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897077" y="4368745"/>
            <a:ext cx="2012461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*</a:t>
            </a:r>
          </a:p>
          <a:p>
            <a:r>
              <a:rPr lang="en-US" sz="1400" b="1" dirty="0" smtClean="0"/>
              <a:t>Pol I </a:t>
            </a:r>
            <a:r>
              <a:rPr lang="en-US" sz="1400" dirty="0" smtClean="0"/>
              <a:t>= transcribes the two large </a:t>
            </a:r>
            <a:r>
              <a:rPr lang="en-US" sz="1400" dirty="0" err="1" smtClean="0"/>
              <a:t>rRNAs</a:t>
            </a:r>
            <a:r>
              <a:rPr lang="en-US" sz="1400" dirty="0" smtClean="0"/>
              <a:t> (18S and 28S)</a:t>
            </a:r>
          </a:p>
          <a:p>
            <a:r>
              <a:rPr lang="en-US" sz="1400" b="1" dirty="0" smtClean="0"/>
              <a:t>Pol III </a:t>
            </a:r>
            <a:r>
              <a:rPr lang="en-US" sz="1400" dirty="0" smtClean="0"/>
              <a:t>= transcribes small </a:t>
            </a:r>
            <a:r>
              <a:rPr lang="en-US" sz="1400" dirty="0" err="1" smtClean="0"/>
              <a:t>rRNA</a:t>
            </a:r>
            <a:r>
              <a:rPr lang="en-US" sz="1400" dirty="0" smtClean="0"/>
              <a:t> (5S), </a:t>
            </a:r>
            <a:r>
              <a:rPr lang="en-US" sz="1400" dirty="0" err="1" smtClean="0"/>
              <a:t>tRNAs</a:t>
            </a:r>
            <a:r>
              <a:rPr lang="en-US" sz="1400" dirty="0" smtClean="0"/>
              <a:t>, and other small RNAs.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308926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6619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Repeats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54539" y="1270000"/>
            <a:ext cx="7943200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“Microsatellites”. Very short, &lt; 10 </a:t>
            </a:r>
            <a:r>
              <a:rPr lang="en-US" dirty="0" err="1" smtClean="0"/>
              <a:t>bp</a:t>
            </a:r>
            <a:r>
              <a:rPr lang="en-US" dirty="0" smtClean="0"/>
              <a:t>, </a:t>
            </a:r>
          </a:p>
          <a:p>
            <a:r>
              <a:rPr lang="en-US" dirty="0"/>
              <a:t> </a:t>
            </a:r>
            <a:r>
              <a:rPr lang="en-US" dirty="0" smtClean="0"/>
              <a:t>	(particularly dinucleotide, </a:t>
            </a:r>
            <a:r>
              <a:rPr lang="en-US" dirty="0" err="1" smtClean="0"/>
              <a:t>trinucleotide</a:t>
            </a:r>
            <a:r>
              <a:rPr lang="en-US" dirty="0" smtClean="0"/>
              <a:t> and </a:t>
            </a:r>
            <a:r>
              <a:rPr lang="en-US" dirty="0" err="1" smtClean="0"/>
              <a:t>telomeric</a:t>
            </a:r>
            <a:r>
              <a:rPr lang="en-US" dirty="0" smtClean="0"/>
              <a:t> (6-8 </a:t>
            </a:r>
            <a:r>
              <a:rPr lang="en-US" dirty="0" err="1" smtClean="0"/>
              <a:t>bp</a:t>
            </a:r>
            <a:r>
              <a:rPr lang="en-US" dirty="0" smtClean="0"/>
              <a:t>) </a:t>
            </a:r>
          </a:p>
          <a:p>
            <a:pPr marL="342900" indent="-342900">
              <a:buAutoNum type="arabicPeriod"/>
            </a:pPr>
            <a:endParaRPr lang="en-US" dirty="0"/>
          </a:p>
          <a:p>
            <a:pPr marL="342900" indent="-342900">
              <a:buAutoNum type="arabicPeriod"/>
            </a:pPr>
            <a:endParaRPr lang="en-US" dirty="0" smtClean="0"/>
          </a:p>
          <a:p>
            <a:r>
              <a:rPr lang="en-US" dirty="0" smtClean="0"/>
              <a:t>2. “</a:t>
            </a:r>
            <a:r>
              <a:rPr lang="en-US" dirty="0" err="1" smtClean="0"/>
              <a:t>Minisatellites</a:t>
            </a:r>
            <a:r>
              <a:rPr lang="en-US" dirty="0" smtClean="0"/>
              <a:t>”. 10-50 </a:t>
            </a:r>
            <a:r>
              <a:rPr lang="en-US" dirty="0" err="1" smtClean="0"/>
              <a:t>bp</a:t>
            </a:r>
            <a:r>
              <a:rPr lang="en-US" dirty="0" smtClean="0"/>
              <a:t> (</a:t>
            </a:r>
            <a:r>
              <a:rPr lang="en-US" dirty="0" err="1" smtClean="0"/>
              <a:t>eg</a:t>
            </a:r>
            <a:r>
              <a:rPr lang="en-US" dirty="0" smtClean="0"/>
              <a:t> </a:t>
            </a:r>
            <a:r>
              <a:rPr lang="en-US" dirty="0" err="1" smtClean="0"/>
              <a:t>centromeric</a:t>
            </a:r>
            <a:r>
              <a:rPr lang="en-US" dirty="0" smtClean="0"/>
              <a:t> repeats)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3. Transposons and </a:t>
            </a:r>
            <a:r>
              <a:rPr lang="en-US" dirty="0" err="1"/>
              <a:t>r</a:t>
            </a:r>
            <a:r>
              <a:rPr lang="en-US" dirty="0" err="1" smtClean="0"/>
              <a:t>etrotransposons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“Copy and paste” genetic elements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Retro = Transcribed </a:t>
            </a:r>
            <a:r>
              <a:rPr lang="en-US" dirty="0"/>
              <a:t>to RNA -&gt; copied back into DNA at new location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May encode enzymes to do so (many copies are dysfunctional remnants)</a:t>
            </a:r>
          </a:p>
          <a:p>
            <a:r>
              <a:rPr lang="en-US" dirty="0" smtClean="0"/>
              <a:t>e.g. SINE and LINE elements</a:t>
            </a:r>
          </a:p>
          <a:p>
            <a:r>
              <a:rPr lang="en-US" dirty="0" smtClean="0"/>
              <a:t>- 42% of the human genome is derived from </a:t>
            </a:r>
            <a:r>
              <a:rPr lang="en-US" dirty="0" err="1" smtClean="0"/>
              <a:t>retrotransposons</a:t>
            </a:r>
            <a:r>
              <a:rPr lang="en-US" dirty="0" smtClean="0"/>
              <a:t>!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7698154" y="1270000"/>
            <a:ext cx="1445846" cy="1817077"/>
            <a:chOff x="7698154" y="1270000"/>
            <a:chExt cx="1445846" cy="1817077"/>
          </a:xfrm>
        </p:grpSpPr>
        <p:sp>
          <p:nvSpPr>
            <p:cNvPr id="5" name="Right Bracket 4"/>
            <p:cNvSpPr/>
            <p:nvPr/>
          </p:nvSpPr>
          <p:spPr>
            <a:xfrm>
              <a:off x="7698154" y="1270000"/>
              <a:ext cx="156308" cy="1817077"/>
            </a:xfrm>
            <a:prstGeom prst="rightBracket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7991231" y="1514232"/>
              <a:ext cx="1152769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Also called SSRs, STRs and VNTRs. Used in forensics.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5271123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9477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e.g. problem of repeats in genome assembly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89000" y="1524000"/>
            <a:ext cx="6955692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08922" y="1520093"/>
            <a:ext cx="2448169" cy="0"/>
          </a:xfrm>
          <a:prstGeom prst="lin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89000" y="18522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041400" y="20046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93800" y="21570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346200" y="23094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498600" y="24618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51000" y="26142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03400" y="27666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955800" y="29190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108200" y="30714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260600" y="32238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413000" y="33762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2565400" y="3528647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085862" y="17682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238262" y="19206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90662" y="20730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543062" y="22254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695462" y="23778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847862" y="25302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000262" y="26826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52662" y="28350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305062" y="29874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457462" y="31398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609862" y="32922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762262" y="3444630"/>
            <a:ext cx="1152769" cy="0"/>
          </a:xfrm>
          <a:prstGeom prst="line">
            <a:avLst/>
          </a:prstGeom>
          <a:ln w="57150" cmpd="sng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698630" y="1055642"/>
            <a:ext cx="867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repeat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915031" y="1335427"/>
            <a:ext cx="993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genome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255991" y="2664264"/>
            <a:ext cx="12660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reads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8043008" y="4277480"/>
            <a:ext cx="112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assembly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193800" y="4499707"/>
            <a:ext cx="2635738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5377962" y="4499707"/>
            <a:ext cx="2635738" cy="0"/>
          </a:xfrm>
          <a:prstGeom prst="line">
            <a:avLst/>
          </a:prstGeom>
          <a:ln w="57150" cmpd="sng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802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4795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6. </a:t>
            </a:r>
            <a:r>
              <a:rPr lang="en-US" sz="2800" dirty="0" smtClean="0">
                <a:latin typeface="Arial"/>
                <a:cs typeface="Arial"/>
              </a:rPr>
              <a:t>Genetics: What is a gene?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9" name="Right Arrow 38"/>
          <p:cNvSpPr/>
          <p:nvPr/>
        </p:nvSpPr>
        <p:spPr>
          <a:xfrm>
            <a:off x="3915490" y="1533347"/>
            <a:ext cx="3875125" cy="19707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3268" t="20563" r="2996" b="56693"/>
          <a:stretch/>
        </p:blipFill>
        <p:spPr>
          <a:xfrm>
            <a:off x="272550" y="1982827"/>
            <a:ext cx="8742983" cy="15927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5561" y="4157952"/>
            <a:ext cx="78837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You can also have non-coding genes (RNAs that do not contain a reading frame encoding protein) </a:t>
            </a:r>
            <a:r>
              <a:rPr lang="mr-IN" dirty="0" smtClean="0"/>
              <a:t>–</a:t>
            </a:r>
            <a:r>
              <a:rPr lang="en-US" dirty="0" smtClean="0"/>
              <a:t> </a:t>
            </a:r>
            <a:r>
              <a:rPr lang="en-US" dirty="0" err="1" smtClean="0"/>
              <a:t>eg</a:t>
            </a:r>
            <a:r>
              <a:rPr lang="en-US" dirty="0" smtClean="0"/>
              <a:t>. </a:t>
            </a:r>
            <a:r>
              <a:rPr lang="en-US" dirty="0" err="1" smtClean="0"/>
              <a:t>rRNA</a:t>
            </a:r>
            <a:r>
              <a:rPr lang="en-US" dirty="0" smtClean="0"/>
              <a:t>, antisense </a:t>
            </a:r>
            <a:r>
              <a:rPr lang="en-US" dirty="0" smtClean="0"/>
              <a:t>transcripts, </a:t>
            </a:r>
            <a:r>
              <a:rPr lang="en-US" dirty="0" err="1" smtClean="0"/>
              <a:t>Xist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err="1" smtClean="0"/>
              <a:t>miRNAs</a:t>
            </a:r>
            <a:r>
              <a:rPr lang="en-US" dirty="0" smtClean="0"/>
              <a:t> sequences are often transcribed in UTR sequences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Poly-</a:t>
            </a:r>
            <a:r>
              <a:rPr lang="en-US" dirty="0" err="1" smtClean="0"/>
              <a:t>cistronic</a:t>
            </a:r>
            <a:r>
              <a:rPr lang="en-US" dirty="0" smtClean="0"/>
              <a:t> RNAs (common in bacteria)  = multiple gene sequences in one mRNA.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3717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28189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What is a locus?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977" y="1388180"/>
            <a:ext cx="6557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Locus = place in the genome where a particular gene resides.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977" y="2344615"/>
            <a:ext cx="8394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the gene responsible for a particular trait (</a:t>
            </a:r>
            <a:r>
              <a:rPr lang="en-US" dirty="0" err="1" smtClean="0"/>
              <a:t>eg</a:t>
            </a:r>
            <a:r>
              <a:rPr lang="en-US" dirty="0" smtClean="0"/>
              <a:t> a disease) </a:t>
            </a:r>
            <a:r>
              <a:rPr lang="en-US" dirty="0"/>
              <a:t>has </a:t>
            </a:r>
            <a:r>
              <a:rPr lang="en-US" dirty="0" smtClean="0"/>
              <a:t>not been identified, we may still know the locus resides on a particular area of a chromosome.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838200"/>
            <a:ext cx="6248400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9084" y="3881083"/>
            <a:ext cx="788376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A </a:t>
            </a:r>
            <a:r>
              <a:rPr lang="nb-NO" dirty="0" err="1" smtClean="0"/>
              <a:t>locus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</a:t>
            </a:r>
            <a:r>
              <a:rPr lang="nb-NO" dirty="0" err="1" smtClean="0"/>
              <a:t>contain</a:t>
            </a:r>
            <a:r>
              <a:rPr lang="nb-NO" dirty="0" smtClean="0"/>
              <a:t> more </a:t>
            </a:r>
            <a:r>
              <a:rPr lang="nb-NO" dirty="0" err="1" smtClean="0"/>
              <a:t>than</a:t>
            </a:r>
            <a:r>
              <a:rPr lang="nb-NO" dirty="0" smtClean="0"/>
              <a:t> </a:t>
            </a:r>
            <a:r>
              <a:rPr lang="nb-NO" dirty="0" err="1" smtClean="0"/>
              <a:t>one</a:t>
            </a:r>
            <a:r>
              <a:rPr lang="nb-NO" dirty="0" smtClean="0"/>
              <a:t> gene, and </a:t>
            </a:r>
            <a:r>
              <a:rPr lang="nb-NO" dirty="0" err="1" smtClean="0"/>
              <a:t>there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more </a:t>
            </a:r>
            <a:r>
              <a:rPr lang="nb-NO" dirty="0" err="1" smtClean="0"/>
              <a:t>than</a:t>
            </a:r>
            <a:r>
              <a:rPr lang="nb-NO" dirty="0" smtClean="0"/>
              <a:t> </a:t>
            </a:r>
            <a:r>
              <a:rPr lang="nb-NO" dirty="0" err="1" smtClean="0"/>
              <a:t>one</a:t>
            </a:r>
            <a:r>
              <a:rPr lang="nb-NO" dirty="0" smtClean="0"/>
              <a:t> </a:t>
            </a:r>
            <a:r>
              <a:rPr lang="nb-NO" dirty="0" err="1" smtClean="0"/>
              <a:t>locus</a:t>
            </a:r>
            <a:r>
              <a:rPr lang="nb-NO" dirty="0" smtClean="0"/>
              <a:t> for a </a:t>
            </a:r>
            <a:r>
              <a:rPr lang="nb-NO" dirty="0" err="1" smtClean="0"/>
              <a:t>kind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gene in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genome</a:t>
            </a:r>
            <a:r>
              <a:rPr lang="nb-NO" dirty="0" smtClean="0"/>
              <a:t>. </a:t>
            </a:r>
            <a:r>
              <a:rPr lang="nb-NO" dirty="0"/>
              <a:t>e</a:t>
            </a:r>
            <a:r>
              <a:rPr lang="nb-NO" dirty="0" smtClean="0"/>
              <a:t>.g. </a:t>
            </a:r>
          </a:p>
          <a:p>
            <a:pPr marL="285750" indent="-285750">
              <a:buFontTx/>
              <a:buChar char="-"/>
            </a:pP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rDNA</a:t>
            </a:r>
            <a:r>
              <a:rPr lang="nb-NO" dirty="0" smtClean="0"/>
              <a:t> </a:t>
            </a:r>
            <a:r>
              <a:rPr lang="nb-NO" dirty="0" err="1" smtClean="0"/>
              <a:t>loci</a:t>
            </a:r>
            <a:r>
              <a:rPr lang="nb-NO" dirty="0" smtClean="0"/>
              <a:t> = in </a:t>
            </a:r>
            <a:r>
              <a:rPr lang="nb-NO" dirty="0" err="1" smtClean="0"/>
              <a:t>humans</a:t>
            </a:r>
            <a:r>
              <a:rPr lang="nb-NO" dirty="0" smtClean="0"/>
              <a:t>, 5 </a:t>
            </a:r>
            <a:r>
              <a:rPr lang="nb-NO" dirty="0" err="1" smtClean="0"/>
              <a:t>chromosomes</a:t>
            </a:r>
            <a:r>
              <a:rPr lang="nb-NO" dirty="0" smtClean="0"/>
              <a:t> </a:t>
            </a:r>
            <a:r>
              <a:rPr lang="nb-NO" dirty="0" err="1" smtClean="0"/>
              <a:t>carry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rDNA</a:t>
            </a:r>
            <a:r>
              <a:rPr lang="nb-NO" dirty="0" smtClean="0"/>
              <a:t> </a:t>
            </a:r>
            <a:r>
              <a:rPr lang="mr-IN" dirty="0" smtClean="0"/>
              <a:t>–</a:t>
            </a:r>
            <a:r>
              <a:rPr lang="nb-NO" dirty="0" smtClean="0"/>
              <a:t> </a:t>
            </a:r>
            <a:r>
              <a:rPr lang="nb-NO" dirty="0" err="1" smtClean="0"/>
              <a:t>each</a:t>
            </a:r>
            <a:r>
              <a:rPr lang="nb-NO" dirty="0" smtClean="0"/>
              <a:t> </a:t>
            </a:r>
            <a:r>
              <a:rPr lang="nb-NO" dirty="0" err="1" smtClean="0"/>
              <a:t>contains</a:t>
            </a:r>
            <a:r>
              <a:rPr lang="nb-NO" dirty="0" smtClean="0"/>
              <a:t> </a:t>
            </a:r>
            <a:r>
              <a:rPr lang="nb-NO" dirty="0" err="1" smtClean="0"/>
              <a:t>many</a:t>
            </a:r>
            <a:r>
              <a:rPr lang="nb-NO" dirty="0" smtClean="0"/>
              <a:t> </a:t>
            </a:r>
            <a:r>
              <a:rPr lang="nb-NO" dirty="0" err="1" smtClean="0"/>
              <a:t>copies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rRNA</a:t>
            </a:r>
            <a:r>
              <a:rPr lang="nb-NO" dirty="0" smtClean="0"/>
              <a:t> gene (</a:t>
            </a:r>
            <a:r>
              <a:rPr lang="nb-NO" dirty="0" err="1" smtClean="0"/>
              <a:t>about</a:t>
            </a:r>
            <a:r>
              <a:rPr lang="nb-NO" dirty="0" smtClean="0"/>
              <a:t> 200 </a:t>
            </a:r>
            <a:r>
              <a:rPr lang="nb-NO" dirty="0" err="1" smtClean="0"/>
              <a:t>copies</a:t>
            </a:r>
            <a:r>
              <a:rPr lang="nb-NO" dirty="0" smtClean="0"/>
              <a:t> in total).</a:t>
            </a:r>
          </a:p>
          <a:p>
            <a:pPr marL="285750" indent="-285750">
              <a:buFontTx/>
              <a:buChar char="-"/>
            </a:pPr>
            <a:r>
              <a:rPr lang="nb-NO" dirty="0" smtClean="0"/>
              <a:t>HLA </a:t>
            </a:r>
            <a:r>
              <a:rPr lang="nb-NO" dirty="0" err="1" smtClean="0"/>
              <a:t>locus</a:t>
            </a:r>
            <a:r>
              <a:rPr lang="nb-NO" dirty="0" smtClean="0"/>
              <a:t> (</a:t>
            </a:r>
            <a:r>
              <a:rPr lang="nb-NO" dirty="0" err="1" smtClean="0"/>
              <a:t>important</a:t>
            </a:r>
            <a:r>
              <a:rPr lang="nb-NO" dirty="0" smtClean="0"/>
              <a:t> in </a:t>
            </a:r>
            <a:r>
              <a:rPr lang="nb-NO" dirty="0" err="1" smtClean="0"/>
              <a:t>immunology</a:t>
            </a:r>
            <a:r>
              <a:rPr lang="nb-NO" dirty="0" smtClean="0"/>
              <a:t>) =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chromosome</a:t>
            </a:r>
            <a:r>
              <a:rPr lang="nb-NO" dirty="0" smtClean="0"/>
              <a:t> 6, &gt;200 genes</a:t>
            </a:r>
          </a:p>
          <a:p>
            <a:pPr marL="285750" indent="-285750">
              <a:buFontTx/>
              <a:buChar char="-"/>
            </a:pPr>
            <a:r>
              <a:rPr lang="nb-NO" dirty="0" smtClean="0"/>
              <a:t>The </a:t>
            </a:r>
            <a:r>
              <a:rPr lang="nb-NO" dirty="0" err="1" smtClean="0"/>
              <a:t>locus</a:t>
            </a:r>
            <a:r>
              <a:rPr lang="nb-NO" dirty="0" smtClean="0"/>
              <a:t> for </a:t>
            </a:r>
            <a:r>
              <a:rPr lang="nb-NO" dirty="0" err="1" smtClean="0"/>
              <a:t>Down´s</a:t>
            </a:r>
            <a:r>
              <a:rPr lang="nb-NO" dirty="0" smtClean="0"/>
              <a:t> </a:t>
            </a:r>
            <a:r>
              <a:rPr lang="nb-NO" dirty="0" err="1" smtClean="0"/>
              <a:t>syndrome</a:t>
            </a:r>
            <a:r>
              <a:rPr lang="nb-NO" dirty="0" smtClean="0"/>
              <a:t> = </a:t>
            </a:r>
            <a:r>
              <a:rPr lang="nb-NO" dirty="0" err="1" smtClean="0"/>
              <a:t>entire</a:t>
            </a:r>
            <a:r>
              <a:rPr lang="nb-NO" dirty="0" smtClean="0"/>
              <a:t> </a:t>
            </a:r>
            <a:r>
              <a:rPr lang="nb-NO" dirty="0" err="1" smtClean="0"/>
              <a:t>chromsome</a:t>
            </a:r>
            <a:r>
              <a:rPr lang="nb-NO" dirty="0" smtClean="0"/>
              <a:t> 21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613678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3018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What is an allele?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1978" y="1388180"/>
            <a:ext cx="81919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= A variant of any one gene. </a:t>
            </a:r>
          </a:p>
          <a:p>
            <a:r>
              <a:rPr lang="en-US" dirty="0" err="1" smtClean="0"/>
              <a:t>Eg</a:t>
            </a:r>
            <a:r>
              <a:rPr lang="en-US" dirty="0" smtClean="0"/>
              <a:t> a gene where one variant encodes blue eyes, the second variant encodes brown eyes, has two alleles.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1977" y="2344615"/>
            <a:ext cx="83948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variants can be </a:t>
            </a:r>
            <a:r>
              <a:rPr lang="en-US" dirty="0" smtClean="0"/>
              <a:t>single nucleotide </a:t>
            </a:r>
            <a:r>
              <a:rPr lang="en-US" dirty="0" smtClean="0"/>
              <a:t>polymorphisms (</a:t>
            </a:r>
            <a:r>
              <a:rPr lang="en-US" b="1" dirty="0" smtClean="0"/>
              <a:t>SNPs)</a:t>
            </a:r>
            <a:r>
              <a:rPr lang="en-US" dirty="0" smtClean="0"/>
              <a:t>, </a:t>
            </a:r>
            <a:r>
              <a:rPr lang="en-US" dirty="0" smtClean="0"/>
              <a:t>larger differences in sequence, copy number </a:t>
            </a:r>
            <a:r>
              <a:rPr lang="en-US" dirty="0" smtClean="0"/>
              <a:t>variants (</a:t>
            </a:r>
            <a:r>
              <a:rPr lang="en-US" b="1" dirty="0" smtClean="0"/>
              <a:t>CNVs</a:t>
            </a:r>
            <a:r>
              <a:rPr lang="en-US" dirty="0" smtClean="0"/>
              <a:t>), </a:t>
            </a:r>
            <a:r>
              <a:rPr lang="en-US" dirty="0" smtClean="0"/>
              <a:t>splice variants, </a:t>
            </a:r>
            <a:r>
              <a:rPr lang="en-US" dirty="0" smtClean="0"/>
              <a:t>insertions / deletions (</a:t>
            </a:r>
            <a:r>
              <a:rPr lang="en-US" b="1" dirty="0" err="1" smtClean="0"/>
              <a:t>indels</a:t>
            </a:r>
            <a:r>
              <a:rPr lang="en-US" dirty="0" smtClean="0"/>
              <a:t>).</a:t>
            </a:r>
            <a:endParaRPr lang="en-US" dirty="0"/>
          </a:p>
          <a:p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531977" y="3374624"/>
            <a:ext cx="8394839" cy="2828838"/>
            <a:chOff x="531977" y="3374624"/>
            <a:chExt cx="8394839" cy="2828838"/>
          </a:xfrm>
        </p:grpSpPr>
        <p:sp>
          <p:nvSpPr>
            <p:cNvPr id="8" name="TextBox 7"/>
            <p:cNvSpPr txBox="1"/>
            <p:nvPr/>
          </p:nvSpPr>
          <p:spPr>
            <a:xfrm>
              <a:off x="531977" y="3374624"/>
              <a:ext cx="839483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Often discussed in terms of heredity</a:t>
              </a:r>
              <a:endParaRPr lang="en-US" dirty="0"/>
            </a:p>
            <a:p>
              <a:endParaRPr lang="en-US" dirty="0"/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977" y="4194528"/>
              <a:ext cx="3944815" cy="200893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3107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15215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>
                <a:latin typeface="Arial"/>
                <a:cs typeface="Arial"/>
              </a:rPr>
              <a:t>Zygosity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22259" y="1899953"/>
            <a:ext cx="277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Both alleles the same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32585"/>
          <a:stretch/>
        </p:blipFill>
        <p:spPr>
          <a:xfrm>
            <a:off x="609202" y="1151248"/>
            <a:ext cx="3657600" cy="342475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522259" y="3578196"/>
            <a:ext cx="27758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Two different alleles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609202" y="4791289"/>
            <a:ext cx="6774990" cy="1710128"/>
            <a:chOff x="609202" y="4791289"/>
            <a:chExt cx="6774990" cy="1710128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t="585" r="84478" b="66311"/>
            <a:stretch/>
          </p:blipFill>
          <p:spPr>
            <a:xfrm>
              <a:off x="609202" y="4819720"/>
              <a:ext cx="567739" cy="1681697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/>
            <a:srcRect l="29451" t="585" r="-1782" b="66311"/>
            <a:stretch/>
          </p:blipFill>
          <p:spPr>
            <a:xfrm>
              <a:off x="1687102" y="4791289"/>
              <a:ext cx="2645595" cy="1681697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2"/>
            <a:srcRect l="15955" r="68497" b="66896"/>
            <a:stretch/>
          </p:blipFill>
          <p:spPr>
            <a:xfrm>
              <a:off x="1118416" y="4819720"/>
              <a:ext cx="568686" cy="970137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2"/>
            <a:srcRect l="29451" t="585" r="42810" b="87310"/>
            <a:stretch/>
          </p:blipFill>
          <p:spPr>
            <a:xfrm>
              <a:off x="1118416" y="5789857"/>
              <a:ext cx="1014611" cy="711560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4608312" y="5512325"/>
              <a:ext cx="27758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Only one allele possible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7132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5154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Dominant and recessive alleles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5714" y="1331316"/>
            <a:ext cx="81784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Since we have 2 copies of our genes (diploid):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If both alleles at a given locus contribute to </a:t>
            </a:r>
            <a:r>
              <a:rPr lang="en-US" b="1" dirty="0" smtClean="0"/>
              <a:t>phenotype</a:t>
            </a:r>
            <a:r>
              <a:rPr lang="en-US" dirty="0" smtClean="0"/>
              <a:t> = co-dominance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If only one allele is displayed in phenotype = dominant allele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For a recessive allele to display phenotype, both copies must be the recessive allele.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</p:txBody>
      </p:sp>
      <p:grpSp>
        <p:nvGrpSpPr>
          <p:cNvPr id="6" name="Group 5"/>
          <p:cNvGrpSpPr/>
          <p:nvPr/>
        </p:nvGrpSpPr>
        <p:grpSpPr>
          <a:xfrm>
            <a:off x="862508" y="2893465"/>
            <a:ext cx="7696219" cy="3950788"/>
            <a:chOff x="862508" y="2893465"/>
            <a:chExt cx="7696219" cy="395078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2508" y="2893465"/>
              <a:ext cx="5781642" cy="3950788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644150" y="6148034"/>
              <a:ext cx="19145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 smtClean="0"/>
                <a:t>Genome Research Limited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5760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3937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latin typeface="Arial"/>
                <a:cs typeface="Arial"/>
              </a:rPr>
              <a:t>2. </a:t>
            </a:r>
            <a:r>
              <a:rPr lang="en-US" sz="2800" dirty="0" smtClean="0">
                <a:latin typeface="Arial"/>
                <a:cs typeface="Arial"/>
              </a:rPr>
              <a:t>Building blocks of life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1977" y="4129972"/>
            <a:ext cx="101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Proteins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1977" y="5570343"/>
            <a:ext cx="1539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Nucleic acids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15788" y="4129972"/>
            <a:ext cx="2298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Structures / Enzymes / signaling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15787" y="5288133"/>
            <a:ext cx="217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Information storage and transfer / ribozymes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022" y="1103793"/>
            <a:ext cx="1814997" cy="145344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31977" y="1356908"/>
            <a:ext cx="1676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Carbohydrates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515787" y="1356908"/>
            <a:ext cx="229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/ Structure / Identification / Lubrication / co-metabolites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8822" y="1119482"/>
            <a:ext cx="2212596" cy="10089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/>
          <a:srcRect t="24453" b="18539"/>
          <a:stretch/>
        </p:blipFill>
        <p:spPr>
          <a:xfrm>
            <a:off x="3380196" y="1966078"/>
            <a:ext cx="1522912" cy="7596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1977" y="2725726"/>
            <a:ext cx="141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Lipids (fats)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15788" y="2725726"/>
            <a:ext cx="22989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Energy storage / membranes / signaling / insulation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6083" y="2691262"/>
            <a:ext cx="2165585" cy="156676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1668" y="2725726"/>
            <a:ext cx="2022121" cy="103038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37318" y="4343991"/>
            <a:ext cx="1842878" cy="122635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80196" y="4934992"/>
            <a:ext cx="3404978" cy="63515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9"/>
          <a:srcRect t="28705" b="28643"/>
          <a:stretch/>
        </p:blipFill>
        <p:spPr>
          <a:xfrm>
            <a:off x="2349101" y="5771667"/>
            <a:ext cx="3361138" cy="71679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17252" y="3547419"/>
            <a:ext cx="1571712" cy="159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00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9" grpId="0"/>
      <p:bldP spid="1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6411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Mutations, variants and polymorphisms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744682" y="1533769"/>
            <a:ext cx="21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Molecular genetics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30631" y="1533769"/>
            <a:ext cx="2206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Population genetics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851102" y="2160899"/>
            <a:ext cx="19023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AGCTTGCATTGAATCG</a:t>
            </a:r>
            <a:endParaRPr 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31977" y="4383501"/>
            <a:ext cx="1904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AGCTTGCA</a:t>
            </a:r>
            <a:r>
              <a:rPr lang="en-US" sz="1400" dirty="0" smtClean="0">
                <a:solidFill>
                  <a:srgbClr val="FF0000"/>
                </a:solidFill>
              </a:rPr>
              <a:t>A</a:t>
            </a:r>
            <a:r>
              <a:rPr lang="en-US" sz="1400" dirty="0" smtClean="0"/>
              <a:t>TGAATCG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3224377" y="4383447"/>
            <a:ext cx="19369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AGCTTGCA</a:t>
            </a:r>
            <a:r>
              <a:rPr lang="en-US" sz="1400" dirty="0" smtClean="0">
                <a:solidFill>
                  <a:srgbClr val="FF0000"/>
                </a:solidFill>
              </a:rPr>
              <a:t>G</a:t>
            </a:r>
            <a:r>
              <a:rPr lang="en-US" sz="1400" dirty="0" smtClean="0"/>
              <a:t>TGAATCG</a:t>
            </a:r>
            <a:endParaRPr lang="en-US" sz="1400" dirty="0"/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1445846" y="2608385"/>
            <a:ext cx="840154" cy="1660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371194" y="2608385"/>
            <a:ext cx="770960" cy="166076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59671" y="4717648"/>
            <a:ext cx="21033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Benign, no disease </a:t>
            </a:r>
          </a:p>
          <a:p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dirty="0" smtClean="0"/>
              <a:t>variant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24377" y="4691278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Disease-causing </a:t>
            </a:r>
          </a:p>
          <a:p>
            <a:r>
              <a:rPr lang="en-US" dirty="0" smtClean="0"/>
              <a:t>=</a:t>
            </a:r>
            <a:r>
              <a:rPr lang="en-US" dirty="0"/>
              <a:t> </a:t>
            </a:r>
            <a:r>
              <a:rPr lang="en-US" dirty="0" smtClean="0"/>
              <a:t>mutation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827395" y="3198298"/>
            <a:ext cx="20314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Process by which variation arises = </a:t>
            </a:r>
            <a:r>
              <a:rPr lang="en-US" b="1" dirty="0" smtClean="0"/>
              <a:t>mutation</a:t>
            </a:r>
            <a:endParaRPr lang="en-US" b="1" dirty="0"/>
          </a:p>
        </p:txBody>
      </p:sp>
      <p:sp>
        <p:nvSpPr>
          <p:cNvPr id="59" name="TextBox 58"/>
          <p:cNvSpPr txBox="1"/>
          <p:nvPr/>
        </p:nvSpPr>
        <p:spPr>
          <a:xfrm>
            <a:off x="5687573" y="4340097"/>
            <a:ext cx="303347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Black coat variant (arose by mutation several generations ago) is a polymorphism </a:t>
            </a:r>
            <a:r>
              <a:rPr lang="en-US" b="1" dirty="0" smtClean="0"/>
              <a:t>inherited</a:t>
            </a:r>
            <a:r>
              <a:rPr lang="en-US" dirty="0" smtClean="0"/>
              <a:t> by a minority of individuals. This flock also contains two mutants that have arisen </a:t>
            </a:r>
            <a:r>
              <a:rPr lang="en-US" dirty="0" err="1" smtClean="0"/>
              <a:t>spontaneously.Only</a:t>
            </a:r>
            <a:r>
              <a:rPr lang="en-US" dirty="0" smtClean="0"/>
              <a:t> one looks damaging.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5315760" y="1877402"/>
            <a:ext cx="2795666" cy="2475132"/>
            <a:chOff x="5315760" y="1877402"/>
            <a:chExt cx="2795666" cy="2475132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2188" y="1877402"/>
              <a:ext cx="680818" cy="729622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8883" y="3676295"/>
              <a:ext cx="742599" cy="676239"/>
            </a:xfrm>
            <a:prstGeom prst="rect">
              <a:avLst/>
            </a:prstGeom>
          </p:spPr>
        </p:pic>
        <p:pic>
          <p:nvPicPr>
            <p:cNvPr id="39" name="Picture 3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04988" y="2031510"/>
              <a:ext cx="1003628" cy="752721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57388" y="2183910"/>
              <a:ext cx="1003628" cy="752721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15760" y="2497989"/>
              <a:ext cx="1003628" cy="752721"/>
            </a:xfrm>
            <a:prstGeom prst="rect">
              <a:avLst/>
            </a:prstGeom>
          </p:spPr>
        </p:pic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2188" y="2488710"/>
              <a:ext cx="1003628" cy="752721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4588" y="2641110"/>
              <a:ext cx="1003628" cy="752721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89657" y="2121628"/>
              <a:ext cx="1003628" cy="752721"/>
            </a:xfrm>
            <a:prstGeom prst="rect">
              <a:avLst/>
            </a:prstGeom>
          </p:spPr>
        </p:pic>
        <p:pic>
          <p:nvPicPr>
            <p:cNvPr id="46" name="Picture 4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9388" y="2945910"/>
              <a:ext cx="1003628" cy="752721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12774" y="3205282"/>
              <a:ext cx="1003628" cy="752721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4188" y="3250710"/>
              <a:ext cx="1003628" cy="752721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00922" y="2650389"/>
              <a:ext cx="1003628" cy="752721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08541" y="2924908"/>
              <a:ext cx="1003628" cy="752721"/>
            </a:xfrm>
            <a:prstGeom prst="rect">
              <a:avLst/>
            </a:prstGeom>
          </p:spPr>
        </p:pic>
        <p:pic>
          <p:nvPicPr>
            <p:cNvPr id="53" name="Picture 5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19388" y="2556363"/>
              <a:ext cx="710853" cy="760536"/>
            </a:xfrm>
            <a:prstGeom prst="rect">
              <a:avLst/>
            </a:prstGeom>
          </p:spPr>
        </p:pic>
        <p:pic>
          <p:nvPicPr>
            <p:cNvPr id="52" name="Picture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24188" y="2301872"/>
              <a:ext cx="1003628" cy="752721"/>
            </a:xfrm>
            <a:prstGeom prst="rect">
              <a:avLst/>
            </a:prstGeom>
          </p:spPr>
        </p:pic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4106" y="2802789"/>
              <a:ext cx="1003628" cy="752721"/>
            </a:xfrm>
            <a:prstGeom prst="rect">
              <a:avLst/>
            </a:prstGeom>
          </p:spPr>
        </p:pic>
        <p:pic>
          <p:nvPicPr>
            <p:cNvPr id="55" name="Picture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76588" y="3403110"/>
              <a:ext cx="1003628" cy="752721"/>
            </a:xfrm>
            <a:prstGeom prst="rect">
              <a:avLst/>
            </a:prstGeom>
          </p:spPr>
        </p:pic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87573" y="3508354"/>
              <a:ext cx="1003628" cy="752721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99774" y="3316899"/>
              <a:ext cx="710853" cy="760536"/>
            </a:xfrm>
            <a:prstGeom prst="rect">
              <a:avLst/>
            </a:prstGeom>
          </p:spPr>
        </p:pic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56454" y="3555510"/>
              <a:ext cx="1003628" cy="752721"/>
            </a:xfrm>
            <a:prstGeom prst="rect">
              <a:avLst/>
            </a:prstGeom>
          </p:spPr>
        </p:pic>
        <p:pic>
          <p:nvPicPr>
            <p:cNvPr id="54" name="Picture 5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18216" y="3054593"/>
              <a:ext cx="710853" cy="760536"/>
            </a:xfrm>
            <a:prstGeom prst="rect">
              <a:avLst/>
            </a:prstGeom>
          </p:spPr>
        </p:pic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107798" y="3309572"/>
              <a:ext cx="1003628" cy="75272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9934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6526" y="351148"/>
            <a:ext cx="335785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Silent, missense and nonsense mutations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240" y="266416"/>
            <a:ext cx="4873886" cy="6224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42248" y="6440220"/>
            <a:ext cx="9594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/>
              <a:t>libretexts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47231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747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Somatic </a:t>
            </a:r>
            <a:r>
              <a:rPr lang="en-US" sz="2800" dirty="0" err="1" smtClean="0">
                <a:latin typeface="Arial"/>
                <a:cs typeface="Arial"/>
              </a:rPr>
              <a:t>vs</a:t>
            </a:r>
            <a:r>
              <a:rPr lang="en-US" sz="2800" dirty="0" smtClean="0">
                <a:latin typeface="Arial"/>
                <a:cs typeface="Arial"/>
              </a:rPr>
              <a:t> </a:t>
            </a:r>
            <a:r>
              <a:rPr lang="en-US" sz="2800" dirty="0" err="1" smtClean="0">
                <a:latin typeface="Arial"/>
                <a:cs typeface="Arial"/>
              </a:rPr>
              <a:t>Germline</a:t>
            </a:r>
            <a:r>
              <a:rPr lang="en-US" sz="2800" dirty="0" smtClean="0">
                <a:latin typeface="Arial"/>
                <a:cs typeface="Arial"/>
              </a:rPr>
              <a:t> mutations, and </a:t>
            </a:r>
            <a:r>
              <a:rPr lang="en-US" sz="2800" dirty="0" err="1" smtClean="0">
                <a:latin typeface="Arial"/>
                <a:cs typeface="Arial"/>
              </a:rPr>
              <a:t>mosaicism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r="64139" b="70994"/>
          <a:stretch/>
        </p:blipFill>
        <p:spPr>
          <a:xfrm>
            <a:off x="538159" y="2335612"/>
            <a:ext cx="1979865" cy="198924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10472" y="1332082"/>
            <a:ext cx="47376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Germline</a:t>
            </a:r>
            <a:r>
              <a:rPr lang="en-US" dirty="0" smtClean="0"/>
              <a:t> = testes, ovaries (sperm and eggs)</a:t>
            </a:r>
          </a:p>
          <a:p>
            <a:r>
              <a:rPr lang="en-US" dirty="0" smtClean="0"/>
              <a:t>Soma = all other tissues</a:t>
            </a:r>
            <a:endParaRPr lang="en-US" dirty="0"/>
          </a:p>
        </p:txBody>
      </p:sp>
      <p:grpSp>
        <p:nvGrpSpPr>
          <p:cNvPr id="18" name="Group 17"/>
          <p:cNvGrpSpPr/>
          <p:nvPr/>
        </p:nvGrpSpPr>
        <p:grpSpPr>
          <a:xfrm>
            <a:off x="2914938" y="2335612"/>
            <a:ext cx="2786602" cy="2151127"/>
            <a:chOff x="2914938" y="2335612"/>
            <a:chExt cx="2786602" cy="2151127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35330" r="50009" b="33462"/>
            <a:stretch/>
          </p:blipFill>
          <p:spPr>
            <a:xfrm>
              <a:off x="2941581" y="2335612"/>
              <a:ext cx="2759959" cy="2140211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914938" y="4178962"/>
              <a:ext cx="27387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Spontaneous </a:t>
              </a:r>
              <a:r>
                <a:rPr lang="en-US" sz="1400" dirty="0" err="1" smtClean="0"/>
                <a:t>germline</a:t>
              </a:r>
              <a:r>
                <a:rPr lang="en-US" sz="1400" dirty="0" smtClean="0"/>
                <a:t> mutation</a:t>
              </a:r>
              <a:endParaRPr lang="en-US" sz="1400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941581" y="4602343"/>
            <a:ext cx="2759959" cy="1933737"/>
            <a:chOff x="2941581" y="4602343"/>
            <a:chExt cx="2759959" cy="1933737"/>
          </a:xfrm>
        </p:grpSpPr>
        <p:sp>
          <p:nvSpPr>
            <p:cNvPr id="10" name="Rectangle 9"/>
            <p:cNvSpPr/>
            <p:nvPr/>
          </p:nvSpPr>
          <p:spPr>
            <a:xfrm>
              <a:off x="2941581" y="4602343"/>
              <a:ext cx="2759959" cy="19337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2"/>
            <a:srcRect t="39182" r="83307" b="45537"/>
            <a:stretch/>
          </p:blipFill>
          <p:spPr>
            <a:xfrm>
              <a:off x="3027621" y="4848776"/>
              <a:ext cx="921612" cy="1047905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3714219" y="5106313"/>
              <a:ext cx="53286" cy="79925"/>
            </a:xfrm>
            <a:prstGeom prst="ellipse">
              <a:avLst/>
            </a:prstGeom>
            <a:solidFill>
              <a:schemeClr val="accent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98307" y="6228303"/>
              <a:ext cx="265539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Spontaneous somatic mutation</a:t>
              </a:r>
              <a:endParaRPr 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067454" y="4924628"/>
              <a:ext cx="1498120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smtClean="0"/>
                <a:t>Man develops cancer</a:t>
              </a:r>
              <a:endParaRPr lang="en-US" sz="11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900345" y="2335612"/>
            <a:ext cx="3016082" cy="2812184"/>
            <a:chOff x="5900345" y="2335612"/>
            <a:chExt cx="3016082" cy="2812184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/>
            <a:srcRect t="71826" r="50009"/>
            <a:stretch/>
          </p:blipFill>
          <p:spPr>
            <a:xfrm>
              <a:off x="5900345" y="2335612"/>
              <a:ext cx="2759959" cy="1932160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004910" y="4193689"/>
              <a:ext cx="291151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Mosaic individual.</a:t>
              </a:r>
            </a:p>
            <a:p>
              <a:r>
                <a:rPr lang="en-US" sz="1400" dirty="0" smtClean="0"/>
                <a:t>If mutation present in germ cells, can be inherited by next generation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74842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061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Difference between somatic cell division and DNA replication (mitosis) and germ-line (meiosis) 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321" y="2149091"/>
            <a:ext cx="5400473" cy="405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4458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06119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Difference between somatic cell division and DNA replication (mitosis) and germ-line (meiosis) 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0770" y="1536330"/>
            <a:ext cx="4815737" cy="53216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62547" y="6581001"/>
            <a:ext cx="563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apbio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774312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67389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Every cell in your body contains the same DNA</a:t>
            </a:r>
          </a:p>
          <a:p>
            <a:r>
              <a:rPr lang="en-US" sz="2800" dirty="0" smtClean="0">
                <a:latin typeface="Arial"/>
                <a:cs typeface="Arial"/>
              </a:rPr>
              <a:t>(almost)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77" y="1855923"/>
            <a:ext cx="3365710" cy="25269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577" y="4508235"/>
            <a:ext cx="4483100" cy="18161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786806" y="1612793"/>
            <a:ext cx="4200668" cy="2862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Exceptions: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Red blood cells (lose their nuclei)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B-cells (undergo genomic rearrangement to produce different antibodies)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Sperm / egg and precursors = undergo meiotic recombination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Cancer cells</a:t>
            </a:r>
          </a:p>
          <a:p>
            <a:pPr marL="285750" indent="-285750">
              <a:buFontTx/>
              <a:buChar char="-"/>
            </a:pPr>
            <a:r>
              <a:rPr lang="en-US" dirty="0"/>
              <a:t>S</a:t>
            </a:r>
            <a:r>
              <a:rPr lang="en-US" dirty="0" smtClean="0"/>
              <a:t>omatic mutations that accumulate as you develop and age.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10122" y="5039444"/>
            <a:ext cx="3077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Which genes are turned on / off at a given time or in a tissue determine cell identity.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933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04800" y="-60325"/>
            <a:ext cx="81629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de-DE" sz="2800" dirty="0" smtClean="0"/>
          </a:p>
          <a:p>
            <a:r>
              <a:rPr lang="de-DE" sz="2800" b="1" dirty="0" smtClean="0"/>
              <a:t>7. </a:t>
            </a:r>
            <a:r>
              <a:rPr lang="de-DE" sz="2800" dirty="0" err="1" smtClean="0"/>
              <a:t>Epigenetics</a:t>
            </a:r>
            <a:r>
              <a:rPr lang="de-DE" sz="2800" dirty="0" smtClean="0"/>
              <a:t>: </a:t>
            </a:r>
            <a:r>
              <a:rPr lang="de-DE" sz="2800" dirty="0" err="1" smtClean="0"/>
              <a:t>Heritable</a:t>
            </a:r>
            <a:r>
              <a:rPr lang="de-DE" sz="2800" dirty="0" smtClean="0"/>
              <a:t> </a:t>
            </a:r>
            <a:r>
              <a:rPr lang="de-DE" sz="2800" dirty="0" err="1" smtClean="0"/>
              <a:t>traits</a:t>
            </a:r>
            <a:r>
              <a:rPr lang="de-DE" sz="2800" dirty="0" smtClean="0"/>
              <a:t> not </a:t>
            </a:r>
            <a:r>
              <a:rPr lang="de-DE" sz="2800" dirty="0" err="1" smtClean="0"/>
              <a:t>encoded</a:t>
            </a:r>
            <a:r>
              <a:rPr lang="de-DE" sz="2800" dirty="0" smtClean="0"/>
              <a:t> in </a:t>
            </a:r>
            <a:r>
              <a:rPr lang="de-DE" sz="2800" dirty="0" err="1" smtClean="0"/>
              <a:t>the</a:t>
            </a:r>
            <a:r>
              <a:rPr lang="de-DE" sz="2800" dirty="0" smtClean="0"/>
              <a:t> DNA </a:t>
            </a:r>
            <a:r>
              <a:rPr lang="de-DE" sz="2800" dirty="0" err="1" smtClean="0"/>
              <a:t>sequence</a:t>
            </a:r>
            <a:r>
              <a:rPr lang="de-DE" sz="2800" dirty="0" smtClean="0"/>
              <a:t>.</a:t>
            </a:r>
            <a:endParaRPr lang="de-DE" sz="2800" dirty="0"/>
          </a:p>
          <a:p>
            <a:endParaRPr lang="de-DE" sz="2800" i="1" dirty="0"/>
          </a:p>
        </p:txBody>
      </p:sp>
      <p:pic>
        <p:nvPicPr>
          <p:cNvPr id="3" name="Picture 6" descr="Chromatin_Structures"/>
          <p:cNvPicPr>
            <a:picLocks noChangeAspect="1" noChangeArrowheads="1"/>
          </p:cNvPicPr>
          <p:nvPr/>
        </p:nvPicPr>
        <p:blipFill>
          <a:blip r:embed="rId2" cstate="print"/>
          <a:srcRect t="36111"/>
          <a:stretch>
            <a:fillRect/>
          </a:stretch>
        </p:blipFill>
        <p:spPr bwMode="auto">
          <a:xfrm flipH="1">
            <a:off x="277825" y="1755557"/>
            <a:ext cx="8732825" cy="23211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7820025" y="4006850"/>
            <a:ext cx="84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200" dirty="0" err="1" smtClean="0"/>
              <a:t>wikipedia</a:t>
            </a:r>
            <a:endParaRPr lang="en-GB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8557445" y="2416175"/>
            <a:ext cx="47320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300" b="1" dirty="0" err="1" smtClean="0"/>
              <a:t>-Me</a:t>
            </a:r>
            <a:endParaRPr lang="en-GB" sz="13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90575" y="4235450"/>
            <a:ext cx="689163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 smtClean="0"/>
              <a:t>Mediated</a:t>
            </a:r>
            <a:r>
              <a:rPr lang="nb-NO" b="1" dirty="0" smtClean="0"/>
              <a:t> by:</a:t>
            </a:r>
          </a:p>
          <a:p>
            <a:endParaRPr lang="nb-NO" sz="900" dirty="0" smtClean="0"/>
          </a:p>
          <a:p>
            <a:r>
              <a:rPr lang="nb-NO" dirty="0" smtClean="0"/>
              <a:t>-DNA </a:t>
            </a:r>
            <a:r>
              <a:rPr lang="nb-NO" dirty="0" err="1" smtClean="0"/>
              <a:t>methylation</a:t>
            </a:r>
            <a:endParaRPr lang="nb-NO" dirty="0" smtClean="0"/>
          </a:p>
          <a:p>
            <a:r>
              <a:rPr lang="nb-NO" dirty="0" err="1" smtClean="0"/>
              <a:t>-Histone</a:t>
            </a:r>
            <a:r>
              <a:rPr lang="nb-NO" dirty="0" smtClean="0"/>
              <a:t> variants</a:t>
            </a:r>
          </a:p>
          <a:p>
            <a:r>
              <a:rPr lang="nb-NO" dirty="0" err="1" smtClean="0"/>
              <a:t>-Histone</a:t>
            </a:r>
            <a:r>
              <a:rPr lang="nb-NO" dirty="0" smtClean="0"/>
              <a:t> </a:t>
            </a:r>
            <a:r>
              <a:rPr lang="nb-NO" dirty="0" err="1" smtClean="0"/>
              <a:t>covalent</a:t>
            </a:r>
            <a:r>
              <a:rPr lang="nb-NO" dirty="0" smtClean="0"/>
              <a:t> </a:t>
            </a:r>
            <a:r>
              <a:rPr lang="nb-NO" dirty="0" err="1" smtClean="0"/>
              <a:t>modification</a:t>
            </a:r>
            <a:endParaRPr lang="nb-NO" dirty="0" smtClean="0"/>
          </a:p>
          <a:p>
            <a:r>
              <a:rPr lang="nb-NO" dirty="0" err="1" smtClean="0"/>
              <a:t>-Non-coding</a:t>
            </a:r>
            <a:r>
              <a:rPr lang="nb-NO" dirty="0" smtClean="0"/>
              <a:t> </a:t>
            </a:r>
            <a:r>
              <a:rPr lang="nb-NO" dirty="0" err="1" smtClean="0"/>
              <a:t>RNAs</a:t>
            </a:r>
            <a:r>
              <a:rPr lang="nb-NO" dirty="0" smtClean="0"/>
              <a:t> (</a:t>
            </a:r>
            <a:r>
              <a:rPr lang="nb-NO" dirty="0" err="1" smtClean="0"/>
              <a:t>miRNAs</a:t>
            </a:r>
            <a:r>
              <a:rPr lang="nb-NO" dirty="0" smtClean="0"/>
              <a:t>, </a:t>
            </a:r>
            <a:r>
              <a:rPr lang="nb-NO" dirty="0" err="1" smtClean="0"/>
              <a:t>long</a:t>
            </a:r>
            <a:r>
              <a:rPr lang="nb-NO" dirty="0" smtClean="0"/>
              <a:t> </a:t>
            </a:r>
            <a:r>
              <a:rPr lang="nb-NO" dirty="0" err="1" smtClean="0"/>
              <a:t>non-coding</a:t>
            </a:r>
            <a:r>
              <a:rPr lang="nb-NO" dirty="0" smtClean="0"/>
              <a:t> </a:t>
            </a:r>
            <a:r>
              <a:rPr lang="nb-NO" dirty="0" err="1" smtClean="0"/>
              <a:t>RNAs</a:t>
            </a:r>
            <a:r>
              <a:rPr lang="nb-NO" dirty="0" smtClean="0"/>
              <a:t>)</a:t>
            </a:r>
          </a:p>
          <a:p>
            <a:r>
              <a:rPr lang="nb-NO" dirty="0" err="1" smtClean="0"/>
              <a:t>-Nucleosome</a:t>
            </a:r>
            <a:r>
              <a:rPr lang="nb-NO" dirty="0" smtClean="0"/>
              <a:t> </a:t>
            </a:r>
            <a:r>
              <a:rPr lang="nb-NO" dirty="0" err="1" smtClean="0"/>
              <a:t>remodelling</a:t>
            </a:r>
            <a:r>
              <a:rPr lang="nb-NO" dirty="0" smtClean="0"/>
              <a:t> (</a:t>
            </a:r>
            <a:r>
              <a:rPr lang="nb-NO" dirty="0" err="1" smtClean="0"/>
              <a:t>positioning</a:t>
            </a:r>
            <a:r>
              <a:rPr lang="nb-NO" dirty="0" smtClean="0"/>
              <a:t>) and </a:t>
            </a:r>
            <a:r>
              <a:rPr lang="nb-NO" dirty="0" err="1" smtClean="0"/>
              <a:t>chromatin</a:t>
            </a:r>
            <a:r>
              <a:rPr lang="nb-NO" dirty="0" smtClean="0"/>
              <a:t> </a:t>
            </a:r>
            <a:r>
              <a:rPr lang="nb-NO" dirty="0" err="1" smtClean="0"/>
              <a:t>compaction</a:t>
            </a:r>
            <a:endParaRPr lang="nb-NO" dirty="0" smtClean="0"/>
          </a:p>
          <a:p>
            <a:r>
              <a:rPr lang="nb-NO" dirty="0" err="1" smtClean="0"/>
              <a:t>-Nuclear</a:t>
            </a:r>
            <a:r>
              <a:rPr lang="nb-NO" dirty="0" smtClean="0"/>
              <a:t> </a:t>
            </a:r>
            <a:r>
              <a:rPr lang="nb-NO" dirty="0" err="1" smtClean="0"/>
              <a:t>position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42179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5"/>
          <p:cNvSpPr txBox="1">
            <a:spLocks noChangeArrowheads="1"/>
          </p:cNvSpPr>
          <p:nvPr/>
        </p:nvSpPr>
        <p:spPr bwMode="auto">
          <a:xfrm>
            <a:off x="304800" y="-60325"/>
            <a:ext cx="8162925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endParaRPr lang="de-DE" sz="2800" dirty="0" smtClean="0"/>
          </a:p>
          <a:p>
            <a:r>
              <a:rPr lang="de-DE" sz="2800" dirty="0" smtClean="0"/>
              <a:t>DNA </a:t>
            </a:r>
            <a:r>
              <a:rPr lang="de-DE" sz="2800" dirty="0" err="1" smtClean="0"/>
              <a:t>packaging</a:t>
            </a:r>
            <a:r>
              <a:rPr lang="de-DE" sz="2800" dirty="0" smtClean="0"/>
              <a:t> (DNA + </a:t>
            </a:r>
            <a:r>
              <a:rPr lang="de-DE" sz="2800" dirty="0" err="1" smtClean="0"/>
              <a:t>packaging</a:t>
            </a:r>
            <a:r>
              <a:rPr lang="de-DE" sz="2800" dirty="0" smtClean="0"/>
              <a:t> </a:t>
            </a:r>
            <a:r>
              <a:rPr lang="de-DE" sz="2800" dirty="0" err="1" smtClean="0"/>
              <a:t>proteins</a:t>
            </a:r>
            <a:r>
              <a:rPr lang="de-DE" sz="2800" dirty="0" smtClean="0"/>
              <a:t> = </a:t>
            </a:r>
            <a:r>
              <a:rPr lang="de-DE" sz="2800" dirty="0" err="1" smtClean="0"/>
              <a:t>chromatin</a:t>
            </a:r>
            <a:r>
              <a:rPr lang="de-DE" sz="2800" dirty="0" smtClean="0"/>
              <a:t>)</a:t>
            </a:r>
            <a:endParaRPr lang="de-DE" sz="2800" dirty="0"/>
          </a:p>
          <a:p>
            <a:endParaRPr lang="de-DE" sz="2800" i="1" dirty="0"/>
          </a:p>
        </p:txBody>
      </p:sp>
      <p:sp>
        <p:nvSpPr>
          <p:cNvPr id="7" name="TextBox 6"/>
          <p:cNvSpPr txBox="1"/>
          <p:nvPr/>
        </p:nvSpPr>
        <p:spPr>
          <a:xfrm>
            <a:off x="304800" y="1359351"/>
            <a:ext cx="85363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 smtClean="0"/>
          </a:p>
          <a:p>
            <a:r>
              <a:rPr lang="nb-NO" dirty="0" smtClean="0"/>
              <a:t>-</a:t>
            </a:r>
            <a:r>
              <a:rPr lang="nb-NO" dirty="0" err="1" smtClean="0"/>
              <a:t>Each</a:t>
            </a:r>
            <a:r>
              <a:rPr lang="nb-NO" dirty="0" smtClean="0"/>
              <a:t> </a:t>
            </a:r>
            <a:r>
              <a:rPr lang="nb-NO" dirty="0" err="1" smtClean="0"/>
              <a:t>cell</a:t>
            </a:r>
            <a:r>
              <a:rPr lang="nb-NO" dirty="0" smtClean="0"/>
              <a:t> in </a:t>
            </a:r>
            <a:r>
              <a:rPr lang="nb-NO" dirty="0" err="1" smtClean="0"/>
              <a:t>your</a:t>
            </a:r>
            <a:r>
              <a:rPr lang="nb-NO" dirty="0" smtClean="0"/>
              <a:t> body </a:t>
            </a:r>
            <a:r>
              <a:rPr lang="nb-NO" dirty="0" err="1" smtClean="0"/>
              <a:t>contains</a:t>
            </a:r>
            <a:r>
              <a:rPr lang="nb-NO" dirty="0" smtClean="0"/>
              <a:t> </a:t>
            </a:r>
            <a:r>
              <a:rPr lang="nb-NO" dirty="0" err="1" smtClean="0"/>
              <a:t>about</a:t>
            </a:r>
            <a:r>
              <a:rPr lang="nb-NO" dirty="0" smtClean="0"/>
              <a:t> 2m DNA (in 46 </a:t>
            </a:r>
            <a:r>
              <a:rPr lang="nb-NO" dirty="0" err="1" smtClean="0"/>
              <a:t>pieces</a:t>
            </a:r>
            <a:r>
              <a:rPr lang="nb-NO" dirty="0" smtClean="0"/>
              <a:t> i.e. </a:t>
            </a:r>
            <a:r>
              <a:rPr lang="nb-NO" dirty="0" err="1" smtClean="0"/>
              <a:t>chromosomes</a:t>
            </a:r>
            <a:r>
              <a:rPr lang="nb-NO" dirty="0" smtClean="0"/>
              <a:t>)</a:t>
            </a:r>
          </a:p>
          <a:p>
            <a:r>
              <a:rPr lang="nb-NO" dirty="0" smtClean="0"/>
              <a:t>- All </a:t>
            </a:r>
            <a:r>
              <a:rPr lang="nb-NO" dirty="0" err="1" smtClean="0"/>
              <a:t>that</a:t>
            </a:r>
            <a:r>
              <a:rPr lang="nb-NO" dirty="0" smtClean="0"/>
              <a:t> has to be </a:t>
            </a:r>
            <a:r>
              <a:rPr lang="nb-NO" dirty="0" err="1" smtClean="0"/>
              <a:t>packed</a:t>
            </a:r>
            <a:r>
              <a:rPr lang="nb-NO" dirty="0" smtClean="0"/>
              <a:t> </a:t>
            </a:r>
            <a:r>
              <a:rPr lang="nb-NO" dirty="0" err="1" smtClean="0"/>
              <a:t>into</a:t>
            </a:r>
            <a:r>
              <a:rPr lang="nb-NO" dirty="0" smtClean="0"/>
              <a:t> a </a:t>
            </a:r>
            <a:r>
              <a:rPr lang="nb-NO" dirty="0" err="1" smtClean="0"/>
              <a:t>nucleus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approx</a:t>
            </a:r>
            <a:r>
              <a:rPr lang="nb-NO" dirty="0" smtClean="0"/>
              <a:t> 5 µm diameter </a:t>
            </a:r>
            <a:r>
              <a:rPr lang="mr-IN" dirty="0" smtClean="0"/>
              <a:t>–</a:t>
            </a:r>
            <a:r>
              <a:rPr lang="nb-NO" dirty="0" smtClean="0"/>
              <a:t> </a:t>
            </a:r>
            <a:r>
              <a:rPr lang="nb-NO" dirty="0" err="1" smtClean="0"/>
              <a:t>which</a:t>
            </a:r>
            <a:r>
              <a:rPr lang="nb-NO" dirty="0" smtClean="0"/>
              <a:t> is </a:t>
            </a:r>
            <a:r>
              <a:rPr lang="nb-NO" dirty="0" err="1" smtClean="0"/>
              <a:t>why</a:t>
            </a:r>
            <a:r>
              <a:rPr lang="nb-NO" dirty="0" smtClean="0"/>
              <a:t> </a:t>
            </a:r>
            <a:r>
              <a:rPr lang="nb-NO" dirty="0" err="1" smtClean="0"/>
              <a:t>you</a:t>
            </a:r>
            <a:r>
              <a:rPr lang="nb-NO" dirty="0" smtClean="0"/>
              <a:t> </a:t>
            </a:r>
            <a:r>
              <a:rPr lang="nb-NO" dirty="0" err="1" smtClean="0"/>
              <a:t>need</a:t>
            </a:r>
            <a:r>
              <a:rPr lang="nb-NO" dirty="0" smtClean="0"/>
              <a:t> </a:t>
            </a:r>
            <a:r>
              <a:rPr lang="nb-NO" dirty="0" err="1" smtClean="0"/>
              <a:t>chromatin</a:t>
            </a:r>
            <a:r>
              <a:rPr lang="nb-NO" dirty="0" smtClean="0"/>
              <a:t>!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55" y="2559680"/>
            <a:ext cx="4453792" cy="394751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451231" y="2979616"/>
            <a:ext cx="357553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All the DNA in your body (10</a:t>
            </a:r>
            <a:r>
              <a:rPr lang="en-US" baseline="30000" dirty="0" smtClean="0"/>
              <a:t>13</a:t>
            </a:r>
            <a:r>
              <a:rPr lang="en-US" dirty="0" smtClean="0"/>
              <a:t>-10</a:t>
            </a:r>
            <a:r>
              <a:rPr lang="en-US" baseline="30000" dirty="0" smtClean="0"/>
              <a:t>14</a:t>
            </a:r>
            <a:r>
              <a:rPr lang="en-US" dirty="0"/>
              <a:t> </a:t>
            </a:r>
            <a:r>
              <a:rPr lang="en-US" dirty="0" smtClean="0"/>
              <a:t>cells), if aligned end to end could stretch 5-50 times from the earth to the sun</a:t>
            </a:r>
            <a:r>
              <a:rPr lang="mr-IN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021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upload.wikimedia.org/wikipedia/commons/thumb/d/d9/Nucleosome_1KX5_colour_coded.png/300px-Nucleosome_1KX5_colour_cod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76077" y="1150572"/>
            <a:ext cx="5292725" cy="5292725"/>
          </a:xfrm>
          <a:prstGeom prst="rect">
            <a:avLst/>
          </a:prstGeom>
          <a:noFill/>
        </p:spPr>
      </p:pic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04800" y="295275"/>
            <a:ext cx="81629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2800" dirty="0" err="1" smtClean="0"/>
              <a:t>Histones</a:t>
            </a:r>
            <a:r>
              <a:rPr lang="de-DE" sz="2800" dirty="0" smtClean="0"/>
              <a:t> + </a:t>
            </a:r>
            <a:r>
              <a:rPr lang="de-DE" sz="2800" dirty="0" err="1" smtClean="0"/>
              <a:t>nucleosomes</a:t>
            </a:r>
            <a:endParaRPr lang="de-DE" sz="2800" dirty="0"/>
          </a:p>
          <a:p>
            <a:endParaRPr lang="de-DE" sz="2800" i="1" dirty="0"/>
          </a:p>
        </p:txBody>
      </p:sp>
      <p:sp>
        <p:nvSpPr>
          <p:cNvPr id="4" name="TextBox 3"/>
          <p:cNvSpPr txBox="1"/>
          <p:nvPr/>
        </p:nvSpPr>
        <p:spPr>
          <a:xfrm>
            <a:off x="4080364" y="5681646"/>
            <a:ext cx="15263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sz="1400" dirty="0" err="1" smtClean="0"/>
              <a:t>Luger</a:t>
            </a:r>
            <a:r>
              <a:rPr lang="nb-NO" sz="1400" dirty="0" smtClean="0"/>
              <a:t> et al, 1997</a:t>
            </a:r>
            <a:endParaRPr lang="en-GB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449384" y="1357923"/>
            <a:ext cx="2775119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Histone proteins: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Small (ca. 100-140 </a:t>
            </a:r>
            <a:r>
              <a:rPr lang="en-US" dirty="0" err="1" smtClean="0"/>
              <a:t>aa</a:t>
            </a:r>
            <a:r>
              <a:rPr lang="en-US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Highly conserved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Package DNA</a:t>
            </a:r>
          </a:p>
          <a:p>
            <a:endParaRPr lang="en-US" dirty="0" smtClean="0"/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 smtClean="0"/>
              <a:t>4 core histones:</a:t>
            </a:r>
          </a:p>
          <a:p>
            <a:r>
              <a:rPr lang="en-US" dirty="0" smtClean="0"/>
              <a:t>H2A</a:t>
            </a:r>
          </a:p>
          <a:p>
            <a:r>
              <a:rPr lang="en-US" dirty="0" smtClean="0"/>
              <a:t>H2B</a:t>
            </a:r>
          </a:p>
          <a:p>
            <a:r>
              <a:rPr lang="en-US" dirty="0" smtClean="0"/>
              <a:t>H3</a:t>
            </a:r>
          </a:p>
          <a:p>
            <a:r>
              <a:rPr lang="en-US" dirty="0" smtClean="0"/>
              <a:t>H4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076462" y="967154"/>
            <a:ext cx="28037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 of each core histone + 150 </a:t>
            </a:r>
            <a:r>
              <a:rPr lang="en-US" dirty="0" err="1" smtClean="0"/>
              <a:t>bp</a:t>
            </a:r>
            <a:r>
              <a:rPr lang="en-US" dirty="0" smtClean="0"/>
              <a:t> DNA = nucleosome!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82692" y="5681646"/>
            <a:ext cx="1902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N-terminal 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9471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04800" y="295275"/>
            <a:ext cx="81629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2800" dirty="0" err="1" smtClean="0"/>
              <a:t>Histone</a:t>
            </a:r>
            <a:r>
              <a:rPr lang="de-DE" sz="2800" dirty="0" smtClean="0"/>
              <a:t> </a:t>
            </a:r>
            <a:r>
              <a:rPr lang="de-DE" sz="2800" dirty="0" err="1" smtClean="0"/>
              <a:t>tails</a:t>
            </a:r>
            <a:r>
              <a:rPr lang="de-DE" sz="2800" dirty="0" smtClean="0"/>
              <a:t> </a:t>
            </a:r>
            <a:r>
              <a:rPr lang="de-DE" sz="2800" dirty="0" err="1" smtClean="0"/>
              <a:t>are</a:t>
            </a:r>
            <a:r>
              <a:rPr lang="de-DE" sz="2800" dirty="0" smtClean="0"/>
              <a:t> </a:t>
            </a:r>
            <a:r>
              <a:rPr lang="de-DE" sz="2800" dirty="0" err="1" smtClean="0"/>
              <a:t>targets</a:t>
            </a:r>
            <a:r>
              <a:rPr lang="de-DE" sz="2800" dirty="0" smtClean="0"/>
              <a:t> </a:t>
            </a:r>
            <a:r>
              <a:rPr lang="de-DE" sz="2800" dirty="0" err="1" smtClean="0"/>
              <a:t>for</a:t>
            </a:r>
            <a:r>
              <a:rPr lang="de-DE" sz="2800" dirty="0" smtClean="0"/>
              <a:t> </a:t>
            </a:r>
            <a:r>
              <a:rPr lang="de-DE" sz="2800" dirty="0" err="1" smtClean="0"/>
              <a:t>modifications</a:t>
            </a:r>
            <a:endParaRPr lang="de-DE" sz="2800" dirty="0"/>
          </a:p>
          <a:p>
            <a:endParaRPr lang="de-DE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304800" y="1132009"/>
            <a:ext cx="3698448" cy="35548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b-NO" b="1" dirty="0" err="1" smtClean="0"/>
              <a:t>Post-translational</a:t>
            </a:r>
            <a:r>
              <a:rPr lang="nb-NO" b="1" dirty="0" smtClean="0"/>
              <a:t> </a:t>
            </a:r>
            <a:r>
              <a:rPr lang="nb-NO" b="1" dirty="0" err="1" smtClean="0"/>
              <a:t>modifications</a:t>
            </a:r>
            <a:endParaRPr lang="nb-NO" b="1" dirty="0" smtClean="0"/>
          </a:p>
          <a:p>
            <a:endParaRPr lang="nb-NO" sz="900" dirty="0" smtClean="0"/>
          </a:p>
          <a:p>
            <a:r>
              <a:rPr lang="nb-NO" dirty="0" err="1" smtClean="0"/>
              <a:t>-</a:t>
            </a:r>
            <a:r>
              <a:rPr lang="nb-NO" b="1" dirty="0" err="1" smtClean="0"/>
              <a:t>acetylation</a:t>
            </a:r>
            <a:endParaRPr lang="nb-NO" b="1" dirty="0" smtClean="0"/>
          </a:p>
          <a:p>
            <a:r>
              <a:rPr lang="nb-NO" dirty="0" err="1" smtClean="0"/>
              <a:t>-</a:t>
            </a:r>
            <a:r>
              <a:rPr lang="nb-NO" b="1" dirty="0" err="1" smtClean="0"/>
              <a:t>methylation</a:t>
            </a:r>
            <a:endParaRPr lang="nb-NO" b="1" dirty="0" smtClean="0"/>
          </a:p>
          <a:p>
            <a:r>
              <a:rPr lang="nb-NO" dirty="0" err="1" smtClean="0"/>
              <a:t>-phosphorylation</a:t>
            </a:r>
            <a:endParaRPr lang="nb-NO" dirty="0" smtClean="0"/>
          </a:p>
          <a:p>
            <a:r>
              <a:rPr lang="nb-NO" dirty="0" err="1" smtClean="0"/>
              <a:t>-Ubiquitylation</a:t>
            </a:r>
            <a:endParaRPr lang="nb-NO" dirty="0" smtClean="0"/>
          </a:p>
          <a:p>
            <a:r>
              <a:rPr lang="nb-NO" dirty="0" err="1" smtClean="0"/>
              <a:t>-SUMOylation</a:t>
            </a:r>
            <a:endParaRPr lang="nb-NO" dirty="0" smtClean="0"/>
          </a:p>
          <a:p>
            <a:r>
              <a:rPr lang="nb-NO" dirty="0" err="1" smtClean="0"/>
              <a:t>-Citrullination</a:t>
            </a:r>
            <a:r>
              <a:rPr lang="nb-NO" dirty="0" smtClean="0"/>
              <a:t> / </a:t>
            </a:r>
            <a:r>
              <a:rPr lang="nb-NO" dirty="0" err="1" smtClean="0"/>
              <a:t>deimination</a:t>
            </a:r>
            <a:endParaRPr lang="nb-NO" dirty="0" smtClean="0"/>
          </a:p>
          <a:p>
            <a:r>
              <a:rPr lang="nb-NO" dirty="0" err="1" smtClean="0"/>
              <a:t>-Proline</a:t>
            </a:r>
            <a:r>
              <a:rPr lang="nb-NO" dirty="0" smtClean="0"/>
              <a:t> </a:t>
            </a:r>
            <a:r>
              <a:rPr lang="nb-NO" dirty="0" err="1" smtClean="0"/>
              <a:t>isomerisation</a:t>
            </a:r>
            <a:endParaRPr lang="nb-NO" dirty="0" smtClean="0"/>
          </a:p>
          <a:p>
            <a:r>
              <a:rPr lang="nb-NO" dirty="0" err="1" smtClean="0"/>
              <a:t>-ADP-ribosylation</a:t>
            </a:r>
            <a:endParaRPr lang="nb-NO" dirty="0" smtClean="0"/>
          </a:p>
          <a:p>
            <a:r>
              <a:rPr lang="nb-NO" dirty="0" err="1" smtClean="0"/>
              <a:t>-Palmitoylation</a:t>
            </a:r>
            <a:endParaRPr lang="nb-NO" dirty="0" smtClean="0"/>
          </a:p>
          <a:p>
            <a:r>
              <a:rPr lang="nb-NO" dirty="0" err="1" smtClean="0"/>
              <a:t>-GlcNac</a:t>
            </a:r>
            <a:endParaRPr lang="nb-NO" dirty="0" smtClean="0"/>
          </a:p>
          <a:p>
            <a:endParaRPr lang="nb-NO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731" y="1631464"/>
            <a:ext cx="5685501" cy="353638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04800" y="5402385"/>
            <a:ext cx="75809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These modifications control how tightly the chromatin is packed (</a:t>
            </a:r>
            <a:r>
              <a:rPr lang="en-US" dirty="0" err="1" smtClean="0"/>
              <a:t>eg</a:t>
            </a:r>
            <a:r>
              <a:rPr lang="en-US" dirty="0" smtClean="0"/>
              <a:t> condenses to heterochromatin), attract or repulse transcription factors, signal damage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971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40366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Basic unit of life: the cell</a:t>
            </a: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77" y="1030093"/>
            <a:ext cx="7850023" cy="43929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546705" y="5416285"/>
            <a:ext cx="84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wikipedia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436583" y="5488132"/>
            <a:ext cx="9008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Average human = 10</a:t>
            </a:r>
            <a:r>
              <a:rPr lang="en-US" sz="2000" baseline="30000" dirty="0" smtClean="0"/>
              <a:t>14</a:t>
            </a:r>
            <a:r>
              <a:rPr lang="en-US" sz="2000" dirty="0" smtClean="0"/>
              <a:t> cells</a:t>
            </a:r>
          </a:p>
          <a:p>
            <a:r>
              <a:rPr lang="en-US" sz="2000" dirty="0" smtClean="0"/>
              <a:t>Typical eukaryotic cell ca. 25 µm diameter / Typical bacterium ca. 1 µm</a:t>
            </a:r>
          </a:p>
          <a:p>
            <a:r>
              <a:rPr lang="en-US" sz="2000" dirty="0" smtClean="0"/>
              <a:t>Smallest known cell (mycobacteria) = 0.1 µm</a:t>
            </a:r>
          </a:p>
          <a:p>
            <a:r>
              <a:rPr lang="en-US" sz="2000" dirty="0" smtClean="0"/>
              <a:t>Largest (ostrich egg) = 20 cm</a:t>
            </a:r>
            <a:endParaRPr lang="en-US" sz="2000" dirty="0"/>
          </a:p>
        </p:txBody>
      </p:sp>
      <p:grpSp>
        <p:nvGrpSpPr>
          <p:cNvPr id="8" name="Group 7"/>
          <p:cNvGrpSpPr/>
          <p:nvPr/>
        </p:nvGrpSpPr>
        <p:grpSpPr>
          <a:xfrm>
            <a:off x="5675928" y="697520"/>
            <a:ext cx="2589922" cy="1127517"/>
            <a:chOff x="5675928" y="697520"/>
            <a:chExt cx="2589922" cy="1127517"/>
          </a:xfrm>
        </p:grpSpPr>
        <p:sp>
          <p:nvSpPr>
            <p:cNvPr id="3" name="Oval 2"/>
            <p:cNvSpPr/>
            <p:nvPr/>
          </p:nvSpPr>
          <p:spPr>
            <a:xfrm>
              <a:off x="6020741" y="1317037"/>
              <a:ext cx="1749777" cy="508000"/>
            </a:xfrm>
            <a:prstGeom prst="ellipse">
              <a:avLst/>
            </a:prstGeom>
            <a:noFill/>
            <a:ln w="28575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675928" y="697520"/>
              <a:ext cx="2589922" cy="64633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Mitochondrial genome</a:t>
              </a:r>
            </a:p>
            <a:p>
              <a:pPr algn="ctr"/>
              <a:r>
                <a:rPr lang="en-US" dirty="0" smtClean="0">
                  <a:solidFill>
                    <a:schemeClr val="accent1">
                      <a:lumMod val="75000"/>
                    </a:schemeClr>
                  </a:solidFill>
                </a:rPr>
                <a:t>(10-10,000 copies/cell)</a:t>
              </a:r>
              <a:endParaRPr lang="en-US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5070996" y="2033645"/>
            <a:ext cx="506211" cy="523952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40050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04800" y="295275"/>
            <a:ext cx="81629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2800" dirty="0" smtClean="0"/>
              <a:t>DNA </a:t>
            </a:r>
            <a:r>
              <a:rPr lang="de-DE" sz="2800" dirty="0" err="1" smtClean="0"/>
              <a:t>methylation</a:t>
            </a:r>
            <a:endParaRPr lang="de-DE" sz="2800" dirty="0"/>
          </a:p>
          <a:p>
            <a:endParaRPr lang="de-DE" sz="2800" i="1" dirty="0"/>
          </a:p>
        </p:txBody>
      </p:sp>
      <p:sp>
        <p:nvSpPr>
          <p:cNvPr id="5" name="TextBox 4"/>
          <p:cNvSpPr txBox="1"/>
          <p:nvPr/>
        </p:nvSpPr>
        <p:spPr>
          <a:xfrm>
            <a:off x="4769278" y="936624"/>
            <a:ext cx="3856954" cy="4108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sz="900" dirty="0" smtClean="0"/>
          </a:p>
          <a:p>
            <a:pPr marL="285750" indent="-285750">
              <a:buFontTx/>
              <a:buChar char="-"/>
            </a:pPr>
            <a:r>
              <a:rPr lang="nb-NO" dirty="0" err="1" smtClean="0"/>
              <a:t>Occurs</a:t>
            </a:r>
            <a:r>
              <a:rPr lang="nb-NO" dirty="0" smtClean="0"/>
              <a:t> most in CG (</a:t>
            </a:r>
            <a:r>
              <a:rPr lang="nb-NO" dirty="0" err="1" smtClean="0"/>
              <a:t>also</a:t>
            </a:r>
            <a:r>
              <a:rPr lang="nb-NO" dirty="0" smtClean="0"/>
              <a:t> </a:t>
            </a:r>
            <a:r>
              <a:rPr lang="nb-NO" dirty="0" err="1" smtClean="0"/>
              <a:t>known</a:t>
            </a:r>
            <a:r>
              <a:rPr lang="nb-NO" dirty="0" smtClean="0"/>
              <a:t> as </a:t>
            </a:r>
            <a:r>
              <a:rPr lang="nb-NO" dirty="0" err="1" smtClean="0"/>
              <a:t>CpG</a:t>
            </a:r>
            <a:r>
              <a:rPr lang="nb-NO" dirty="0" smtClean="0"/>
              <a:t>) </a:t>
            </a:r>
            <a:r>
              <a:rPr lang="nb-NO" dirty="0" err="1" smtClean="0"/>
              <a:t>context</a:t>
            </a:r>
            <a:r>
              <a:rPr lang="nb-NO" dirty="0" smtClean="0"/>
              <a:t> in </a:t>
            </a:r>
            <a:r>
              <a:rPr lang="nb-NO" dirty="0" err="1" smtClean="0"/>
              <a:t>mammals</a:t>
            </a:r>
            <a:r>
              <a:rPr lang="nb-NO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nb-NO" dirty="0" err="1" smtClean="0"/>
              <a:t>Also</a:t>
            </a:r>
            <a:r>
              <a:rPr lang="nb-NO" dirty="0" smtClean="0"/>
              <a:t> </a:t>
            </a:r>
            <a:r>
              <a:rPr lang="nb-NO" dirty="0" err="1" smtClean="0"/>
              <a:t>common</a:t>
            </a:r>
            <a:r>
              <a:rPr lang="nb-NO" dirty="0" smtClean="0"/>
              <a:t> in CHH and CHG in plants (H= A, C or T)</a:t>
            </a:r>
          </a:p>
          <a:p>
            <a:pPr marL="285750" indent="-285750">
              <a:buFontTx/>
              <a:buChar char="-"/>
            </a:pPr>
            <a:r>
              <a:rPr lang="nb-NO" dirty="0" err="1" smtClean="0"/>
              <a:t>Adenine</a:t>
            </a:r>
            <a:r>
              <a:rPr lang="nb-NO" dirty="0" smtClean="0"/>
              <a:t> and </a:t>
            </a:r>
            <a:r>
              <a:rPr lang="nb-NO" dirty="0" err="1" smtClean="0"/>
              <a:t>cytosine</a:t>
            </a:r>
            <a:r>
              <a:rPr lang="nb-NO" dirty="0" smtClean="0"/>
              <a:t> </a:t>
            </a:r>
            <a:r>
              <a:rPr lang="nb-NO" dirty="0" err="1" smtClean="0"/>
              <a:t>methylation</a:t>
            </a:r>
            <a:r>
              <a:rPr lang="nb-NO" dirty="0" smtClean="0"/>
              <a:t> </a:t>
            </a:r>
            <a:r>
              <a:rPr lang="nb-NO" dirty="0" err="1" smtClean="0"/>
              <a:t>common</a:t>
            </a:r>
            <a:r>
              <a:rPr lang="nb-NO" dirty="0" smtClean="0"/>
              <a:t> in </a:t>
            </a:r>
            <a:r>
              <a:rPr lang="nb-NO" dirty="0" err="1" smtClean="0"/>
              <a:t>selected</a:t>
            </a:r>
            <a:r>
              <a:rPr lang="nb-NO" dirty="0" smtClean="0"/>
              <a:t> </a:t>
            </a:r>
            <a:r>
              <a:rPr lang="nb-NO" dirty="0" err="1" smtClean="0"/>
              <a:t>sequence</a:t>
            </a:r>
            <a:r>
              <a:rPr lang="nb-NO" dirty="0" smtClean="0"/>
              <a:t> </a:t>
            </a:r>
            <a:r>
              <a:rPr lang="nb-NO" dirty="0" err="1" smtClean="0"/>
              <a:t>motifs</a:t>
            </a:r>
            <a:r>
              <a:rPr lang="nb-NO" dirty="0" smtClean="0"/>
              <a:t> in </a:t>
            </a:r>
            <a:r>
              <a:rPr lang="nb-NO" dirty="0" err="1" smtClean="0"/>
              <a:t>bacteria</a:t>
            </a:r>
            <a:r>
              <a:rPr lang="nb-NO" dirty="0" smtClean="0"/>
              <a:t> as an </a:t>
            </a:r>
            <a:r>
              <a:rPr lang="nb-NO" dirty="0" err="1" smtClean="0"/>
              <a:t>antiviral</a:t>
            </a:r>
            <a:r>
              <a:rPr lang="nb-NO" dirty="0" smtClean="0"/>
              <a:t> </a:t>
            </a:r>
            <a:r>
              <a:rPr lang="nb-NO" dirty="0" err="1" smtClean="0"/>
              <a:t>defense</a:t>
            </a:r>
            <a:r>
              <a:rPr lang="nb-NO" dirty="0" smtClean="0"/>
              <a:t>. Express an </a:t>
            </a:r>
            <a:r>
              <a:rPr lang="nb-NO" dirty="0" err="1" smtClean="0"/>
              <a:t>enzyme</a:t>
            </a:r>
            <a:r>
              <a:rPr lang="nb-NO" dirty="0" smtClean="0"/>
              <a:t> </a:t>
            </a:r>
            <a:r>
              <a:rPr lang="nb-NO" dirty="0" err="1" smtClean="0"/>
              <a:t>that</a:t>
            </a:r>
            <a:r>
              <a:rPr lang="nb-NO" dirty="0" smtClean="0"/>
              <a:t> </a:t>
            </a:r>
            <a:r>
              <a:rPr lang="nb-NO" dirty="0" err="1" smtClean="0"/>
              <a:t>cuts</a:t>
            </a:r>
            <a:r>
              <a:rPr lang="nb-NO" dirty="0" smtClean="0"/>
              <a:t> a DNA </a:t>
            </a:r>
            <a:r>
              <a:rPr lang="nb-NO" dirty="0" err="1" smtClean="0"/>
              <a:t>sequence</a:t>
            </a:r>
            <a:r>
              <a:rPr lang="nb-NO" dirty="0" smtClean="0"/>
              <a:t> (</a:t>
            </a:r>
            <a:r>
              <a:rPr lang="nb-NO" dirty="0" err="1" smtClean="0"/>
              <a:t>restriction</a:t>
            </a:r>
            <a:r>
              <a:rPr lang="nb-NO" dirty="0" smtClean="0"/>
              <a:t> </a:t>
            </a:r>
            <a:r>
              <a:rPr lang="nb-NO" dirty="0" err="1" smtClean="0"/>
              <a:t>enzyme</a:t>
            </a:r>
            <a:r>
              <a:rPr lang="nb-NO" dirty="0" smtClean="0"/>
              <a:t>): non-</a:t>
            </a:r>
            <a:r>
              <a:rPr lang="nb-NO" dirty="0" err="1" smtClean="0"/>
              <a:t>methylated</a:t>
            </a:r>
            <a:r>
              <a:rPr lang="nb-NO" dirty="0"/>
              <a:t> </a:t>
            </a:r>
            <a:r>
              <a:rPr lang="nb-NO" dirty="0" err="1" smtClean="0"/>
              <a:t>viral</a:t>
            </a:r>
            <a:r>
              <a:rPr lang="nb-NO" dirty="0" smtClean="0"/>
              <a:t> DNA </a:t>
            </a:r>
            <a:r>
              <a:rPr lang="nb-NO" dirty="0" err="1" smtClean="0"/>
              <a:t>gets</a:t>
            </a:r>
            <a:r>
              <a:rPr lang="nb-NO" dirty="0" smtClean="0"/>
              <a:t> </a:t>
            </a:r>
            <a:r>
              <a:rPr lang="nb-NO" dirty="0" err="1" smtClean="0"/>
              <a:t>cut</a:t>
            </a:r>
            <a:r>
              <a:rPr lang="nb-NO" dirty="0" smtClean="0"/>
              <a:t>, </a:t>
            </a:r>
            <a:r>
              <a:rPr lang="nb-NO" dirty="0" err="1" smtClean="0"/>
              <a:t>methylated</a:t>
            </a:r>
            <a:r>
              <a:rPr lang="nb-NO" dirty="0" smtClean="0"/>
              <a:t> </a:t>
            </a:r>
            <a:r>
              <a:rPr lang="nb-NO" dirty="0" err="1" smtClean="0"/>
              <a:t>bacterial</a:t>
            </a:r>
            <a:r>
              <a:rPr lang="nb-NO" dirty="0" smtClean="0"/>
              <a:t> DNA </a:t>
            </a:r>
            <a:r>
              <a:rPr lang="nb-NO" dirty="0" err="1" smtClean="0"/>
              <a:t>protected</a:t>
            </a:r>
            <a:r>
              <a:rPr lang="nb-NO" dirty="0" smtClean="0"/>
              <a:t>.</a:t>
            </a:r>
          </a:p>
          <a:p>
            <a:endParaRPr lang="nb-NO" dirty="0" smtClean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769" y="1326255"/>
            <a:ext cx="3527669" cy="161916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7769" y="3880284"/>
            <a:ext cx="3213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Also get adenine methylation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383692" y="2945422"/>
            <a:ext cx="1233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(aka 5mC)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88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"/>
          <p:cNvSpPr txBox="1">
            <a:spLocks noChangeArrowheads="1"/>
          </p:cNvSpPr>
          <p:nvPr/>
        </p:nvSpPr>
        <p:spPr bwMode="auto">
          <a:xfrm>
            <a:off x="304800" y="295275"/>
            <a:ext cx="8162925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e-DE" sz="2800" dirty="0" smtClean="0"/>
              <a:t>DNA </a:t>
            </a:r>
            <a:r>
              <a:rPr lang="de-DE" sz="2800" dirty="0" err="1" smtClean="0"/>
              <a:t>methylation</a:t>
            </a:r>
            <a:r>
              <a:rPr lang="de-DE" sz="2800" dirty="0" smtClean="0"/>
              <a:t> in </a:t>
            </a:r>
            <a:r>
              <a:rPr lang="de-DE" sz="2800" dirty="0" err="1" smtClean="0"/>
              <a:t>vertebrates</a:t>
            </a:r>
            <a:endParaRPr lang="de-DE" sz="2800" dirty="0"/>
          </a:p>
          <a:p>
            <a:endParaRPr lang="de-DE" sz="28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7007"/>
            <a:ext cx="9144000" cy="403456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81950" y="4684161"/>
            <a:ext cx="808577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5mC promotes transcriptional repression (can block TF binding directly, and can recruit proteins that cause chromatin condensation)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Clusters of non-methylated C found at ca. 65 % of vertebrate promoters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5mC mutates more frequently to T, therefore gradual conversion of CG to TG in genome, except in promoters that are actively </a:t>
            </a:r>
            <a:r>
              <a:rPr lang="en-US" dirty="0" err="1" smtClean="0"/>
              <a:t>demethylated</a:t>
            </a:r>
            <a:r>
              <a:rPr lang="en-US" dirty="0" smtClean="0"/>
              <a:t> = gives rise to “</a:t>
            </a:r>
            <a:r>
              <a:rPr lang="en-US" dirty="0" err="1" smtClean="0"/>
              <a:t>CpG</a:t>
            </a:r>
            <a:r>
              <a:rPr lang="en-US" dirty="0" smtClean="0"/>
              <a:t> islands”.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24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7750840" cy="5262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Topics:</a:t>
            </a:r>
          </a:p>
          <a:p>
            <a:endParaRPr lang="en-US" sz="2800" dirty="0">
              <a:latin typeface="Arial"/>
              <a:cs typeface="Arial"/>
            </a:endParaRP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Tree of life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Building blocks of life</a:t>
            </a:r>
          </a:p>
          <a:p>
            <a:pPr marL="514350" indent="-514350">
              <a:buFontTx/>
              <a:buAutoNum type="arabicPeriod"/>
            </a:pPr>
            <a:r>
              <a:rPr lang="en-US" sz="2800" dirty="0">
                <a:latin typeface="Arial"/>
                <a:cs typeface="Arial"/>
              </a:rPr>
              <a:t>Structure (and differences) of DNA and RNA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DNA makes RNA makes protein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Genomes and genomic features </a:t>
            </a:r>
          </a:p>
          <a:p>
            <a:pPr marL="514350" indent="-514350">
              <a:buAutoNum type="arabicPeriod"/>
            </a:pPr>
            <a:r>
              <a:rPr lang="en-US" sz="2800" dirty="0">
                <a:latin typeface="Arial"/>
                <a:cs typeface="Arial"/>
              </a:rPr>
              <a:t>G</a:t>
            </a:r>
            <a:r>
              <a:rPr lang="en-US" sz="2800" dirty="0" smtClean="0">
                <a:latin typeface="Arial"/>
                <a:cs typeface="Arial"/>
              </a:rPr>
              <a:t>enetics</a:t>
            </a:r>
          </a:p>
          <a:p>
            <a:pPr marL="514350" indent="-514350">
              <a:buAutoNum type="arabicPeriod"/>
            </a:pPr>
            <a:r>
              <a:rPr lang="en-US" sz="2800" dirty="0" smtClean="0">
                <a:latin typeface="Arial"/>
                <a:cs typeface="Arial"/>
              </a:rPr>
              <a:t>Epigenetics</a:t>
            </a:r>
          </a:p>
          <a:p>
            <a:endParaRPr lang="en-US" sz="2800" dirty="0">
              <a:latin typeface="Arial"/>
              <a:cs typeface="Arial"/>
            </a:endParaRPr>
          </a:p>
          <a:p>
            <a:pPr marL="514350" indent="-514350">
              <a:buAutoNum type="arabicPeriod" startAt="5"/>
            </a:pPr>
            <a:endParaRPr lang="en-US" sz="2800" dirty="0" smtClean="0">
              <a:latin typeface="Arial"/>
              <a:cs typeface="Arial"/>
            </a:endParaRPr>
          </a:p>
          <a:p>
            <a:pPr marL="514350" indent="-514350">
              <a:buAutoNum type="arabicPeriod" startAt="5"/>
            </a:pP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7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698500"/>
            <a:ext cx="5626100" cy="544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807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4500" y="490538"/>
            <a:ext cx="8366125" cy="5940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nb-NO" sz="3200" b="1" dirty="0" err="1" smtClean="0"/>
              <a:t>Thanks</a:t>
            </a:r>
            <a:r>
              <a:rPr lang="nb-NO" sz="3200" b="1" dirty="0" smtClean="0"/>
              <a:t> for </a:t>
            </a:r>
            <a:r>
              <a:rPr lang="nb-NO" sz="3200" b="1" dirty="0" err="1" smtClean="0"/>
              <a:t>your</a:t>
            </a:r>
            <a:r>
              <a:rPr lang="nb-NO" sz="3200" b="1" dirty="0" smtClean="0"/>
              <a:t> </a:t>
            </a:r>
            <a:r>
              <a:rPr lang="nb-NO" sz="3200" b="1" dirty="0" err="1" smtClean="0"/>
              <a:t>attention</a:t>
            </a:r>
            <a:endParaRPr lang="nb-NO" sz="3200" b="1" dirty="0"/>
          </a:p>
          <a:p>
            <a:endParaRPr lang="nb-NO" b="1" dirty="0" smtClean="0"/>
          </a:p>
          <a:p>
            <a:endParaRPr lang="nb-NO" b="1" dirty="0" smtClean="0"/>
          </a:p>
          <a:p>
            <a:endParaRPr lang="nb-NO" b="1" dirty="0" smtClean="0"/>
          </a:p>
          <a:p>
            <a:pPr algn="ctr"/>
            <a:r>
              <a:rPr lang="nb-NO" sz="3200" dirty="0" smtClean="0">
                <a:solidFill>
                  <a:srgbClr val="0033CC"/>
                </a:solidFill>
              </a:rPr>
              <a:t>www.sequencing.uio.no</a:t>
            </a:r>
          </a:p>
          <a:p>
            <a:pPr algn="ctr"/>
            <a:r>
              <a:rPr lang="nb-NO" sz="3200" dirty="0" smtClean="0"/>
              <a:t>post@sequencing.uio.no</a:t>
            </a:r>
            <a:endParaRPr lang="de-DE" sz="3200" dirty="0" smtClean="0"/>
          </a:p>
          <a:p>
            <a:endParaRPr lang="nb-NO" b="1" dirty="0" smtClean="0"/>
          </a:p>
          <a:p>
            <a:endParaRPr lang="nb-NO" b="1" dirty="0" smtClean="0"/>
          </a:p>
          <a:p>
            <a:endParaRPr lang="nb-NO" b="1" dirty="0" smtClean="0"/>
          </a:p>
          <a:p>
            <a:endParaRPr lang="nb-NO" b="1" dirty="0" smtClean="0"/>
          </a:p>
          <a:p>
            <a:endParaRPr lang="nb-NO" b="1" dirty="0" smtClean="0"/>
          </a:p>
          <a:p>
            <a:endParaRPr lang="nb-NO" b="1" dirty="0" smtClean="0"/>
          </a:p>
          <a:p>
            <a:endParaRPr lang="nb-NO" b="1" dirty="0" smtClean="0"/>
          </a:p>
          <a:p>
            <a:endParaRPr lang="nb-NO" b="1" dirty="0" smtClean="0"/>
          </a:p>
          <a:p>
            <a:pPr algn="ctr"/>
            <a:r>
              <a:rPr lang="nb-NO" sz="3200" dirty="0" smtClean="0">
                <a:solidFill>
                  <a:srgbClr val="0033CC"/>
                </a:solidFill>
              </a:rPr>
              <a:t>gregorg@medisin.uio.no</a:t>
            </a:r>
          </a:p>
          <a:p>
            <a:pPr algn="ctr"/>
            <a:endParaRPr lang="nb-NO" sz="3200" dirty="0" smtClean="0"/>
          </a:p>
        </p:txBody>
      </p:sp>
      <p:pic>
        <p:nvPicPr>
          <p:cNvPr id="5" name="Picture 4" descr="NSC_logo_small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74240" y="3590506"/>
            <a:ext cx="5099385" cy="1085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531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6930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latin typeface="Arial"/>
                <a:cs typeface="Arial"/>
              </a:rPr>
              <a:t>3</a:t>
            </a:r>
            <a:r>
              <a:rPr lang="en-US" sz="2800" b="1" dirty="0" smtClean="0">
                <a:latin typeface="Arial"/>
                <a:cs typeface="Arial"/>
              </a:rPr>
              <a:t>. </a:t>
            </a:r>
            <a:r>
              <a:rPr lang="en-US" sz="2800" dirty="0" smtClean="0">
                <a:latin typeface="Arial"/>
                <a:cs typeface="Arial"/>
              </a:rPr>
              <a:t>Structure and features of DNA and RNA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424409" y="5935623"/>
            <a:ext cx="13649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c</a:t>
            </a:r>
            <a:r>
              <a:rPr lang="en-US" sz="1200" dirty="0" err="1" smtClean="0"/>
              <a:t>hemguide.co.uk</a:t>
            </a:r>
            <a:endParaRPr lang="en-US" sz="12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355" y="1872074"/>
            <a:ext cx="5727700" cy="430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4857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83695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Sugar-phosphate backbone, bases and nucleotides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110092" y="4505443"/>
            <a:ext cx="374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u="sng" dirty="0" err="1" smtClean="0"/>
              <a:t>Deoxy</a:t>
            </a:r>
            <a:r>
              <a:rPr lang="en-US" sz="2000" dirty="0" err="1" smtClean="0"/>
              <a:t>ribose</a:t>
            </a:r>
            <a:r>
              <a:rPr lang="en-US" sz="2000" dirty="0" smtClean="0"/>
              <a:t> (found in DNA)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72785" y="4500743"/>
            <a:ext cx="37403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</a:t>
            </a:r>
            <a:r>
              <a:rPr lang="en-US" sz="2000" dirty="0" smtClean="0"/>
              <a:t>ibose (found in RNA)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51337"/>
          <a:stretch/>
        </p:blipFill>
        <p:spPr>
          <a:xfrm>
            <a:off x="5204173" y="1765586"/>
            <a:ext cx="2999073" cy="2652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l="53236" r="158"/>
          <a:stretch/>
        </p:blipFill>
        <p:spPr>
          <a:xfrm>
            <a:off x="937726" y="1765586"/>
            <a:ext cx="2872262" cy="265259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35548" y="5234135"/>
            <a:ext cx="90084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- Planar sugar molecules</a:t>
            </a:r>
          </a:p>
          <a:p>
            <a:r>
              <a:rPr lang="en-US" sz="2000" dirty="0" smtClean="0"/>
              <a:t>- Carbon atoms 1-5 (numbered clockwise, from Oxygen atom)</a:t>
            </a:r>
          </a:p>
          <a:p>
            <a:r>
              <a:rPr lang="en-US" sz="2000" dirty="0" smtClean="0"/>
              <a:t>- Written 1´(you say 1-prime) </a:t>
            </a:r>
            <a:r>
              <a:rPr lang="en-US" sz="2000" dirty="0" err="1" smtClean="0"/>
              <a:t>etc</a:t>
            </a:r>
            <a:r>
              <a:rPr lang="en-US" sz="2000" dirty="0" smtClean="0"/>
              <a:t> to distinguish these carbon atoms from those in the bases AGCT (which you don´t need to worry about)</a:t>
            </a:r>
          </a:p>
        </p:txBody>
      </p:sp>
    </p:spTree>
    <p:extLst>
      <p:ext uri="{BB962C8B-B14F-4D97-AF65-F5344CB8AC3E}">
        <p14:creationId xmlns:p14="http://schemas.microsoft.com/office/powerpoint/2010/main" val="2484734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31977" y="444500"/>
            <a:ext cx="84305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(</a:t>
            </a:r>
            <a:r>
              <a:rPr lang="en-US" sz="2800" dirty="0" err="1" smtClean="0">
                <a:latin typeface="Arial"/>
                <a:cs typeface="Arial"/>
              </a:rPr>
              <a:t>Deoxy</a:t>
            </a:r>
            <a:r>
              <a:rPr lang="en-US" sz="2800" dirty="0" smtClean="0">
                <a:latin typeface="Arial"/>
                <a:cs typeface="Arial"/>
              </a:rPr>
              <a:t>)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dirty="0" smtClean="0">
                <a:latin typeface="Arial"/>
                <a:cs typeface="Arial"/>
              </a:rPr>
              <a:t>ibose-phosphate</a:t>
            </a:r>
          </a:p>
          <a:p>
            <a:r>
              <a:rPr lang="en-US" sz="2000" dirty="0">
                <a:latin typeface="Arial"/>
                <a:cs typeface="Arial"/>
              </a:rPr>
              <a:t>S</a:t>
            </a:r>
            <a:r>
              <a:rPr lang="en-US" sz="2000" dirty="0" smtClean="0">
                <a:latin typeface="Arial"/>
                <a:cs typeface="Arial"/>
              </a:rPr>
              <a:t>ugar phosphorylated at C5 = sugar-phosphate backbone of DNA / RNA</a:t>
            </a:r>
            <a:endParaRPr lang="en-US" sz="2000" dirty="0">
              <a:latin typeface="Arial"/>
              <a:cs typeface="Arial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927" y="1636889"/>
            <a:ext cx="1775894" cy="174977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9117" y="3776603"/>
            <a:ext cx="75100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rial"/>
                <a:cs typeface="Arial"/>
              </a:rPr>
              <a:t>(</a:t>
            </a:r>
            <a:r>
              <a:rPr lang="en-US" sz="2800" dirty="0" err="1" smtClean="0">
                <a:latin typeface="Arial"/>
                <a:cs typeface="Arial"/>
              </a:rPr>
              <a:t>Deoxy</a:t>
            </a:r>
            <a:r>
              <a:rPr lang="en-US" sz="2800" dirty="0" smtClean="0">
                <a:latin typeface="Arial"/>
                <a:cs typeface="Arial"/>
              </a:rPr>
              <a:t>)</a:t>
            </a:r>
            <a:r>
              <a:rPr lang="en-US" sz="2800" dirty="0">
                <a:latin typeface="Arial"/>
                <a:cs typeface="Arial"/>
              </a:rPr>
              <a:t>r</a:t>
            </a:r>
            <a:r>
              <a:rPr lang="en-US" sz="2800" dirty="0" smtClean="0">
                <a:latin typeface="Arial"/>
                <a:cs typeface="Arial"/>
              </a:rPr>
              <a:t>ibose-phosphate + base = Nucleotide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6803" y="4565385"/>
            <a:ext cx="2498345" cy="193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901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lipstream">
  <a:themeElements>
    <a:clrScheme name="Slipstream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Slipstream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ipstream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Slipstream.thmx</Template>
  <TotalTime>15278</TotalTime>
  <Words>2635</Words>
  <Application>Microsoft Macintosh PowerPoint</Application>
  <PresentationFormat>On-screen Show (4:3)</PresentationFormat>
  <Paragraphs>438</Paragraphs>
  <Slides>64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Slipstream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Bruker ved UiO</dc:creator>
  <cp:lastModifiedBy>Bruker ved UiO</cp:lastModifiedBy>
  <cp:revision>126</cp:revision>
  <dcterms:created xsi:type="dcterms:W3CDTF">2017-08-20T11:50:04Z</dcterms:created>
  <dcterms:modified xsi:type="dcterms:W3CDTF">2017-09-04T05:28:54Z</dcterms:modified>
</cp:coreProperties>
</file>